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9525000" cy="13468350"/>
  <p:notesSz cx="13468350" cy="9525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42" d="100"/>
          <a:sy n="42" d="100"/>
        </p:scale>
        <p:origin x="257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4629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9525000" cy="13468350"/>
          </a:xfrm>
          <a:prstGeom prst="rect">
            <a:avLst/>
          </a:prstGeom>
          <a:gradFill rotWithShape="1">
            <a:gsLst>
              <a:gs pos="0">
                <a:srgbClr val="FBF6EA">
                  <a:alpha val="100000"/>
                </a:srgbClr>
              </a:gs>
              <a:gs pos="60000">
                <a:srgbClr val="F3ECDA">
                  <a:alpha val="100000"/>
                </a:srgbClr>
              </a:gs>
              <a:gs pos="100000">
                <a:srgbClr val="EFE7D2">
                  <a:alpha val="100000"/>
                </a:srgbClr>
              </a:gs>
            </a:gsLst>
            <a:lin ang="4200000" scaled="0"/>
          </a:gradFill>
          <a:ln/>
        </p:spPr>
        <p:txBody>
          <a:bodyPr/>
          <a:lstStyle/>
          <a:p>
            <a:endParaRPr lang="pl-PL" dirty="0"/>
          </a:p>
        </p:txBody>
      </p:sp>
      <p:sp>
        <p:nvSpPr>
          <p:cNvPr id="3" name="Shape 1"/>
          <p:cNvSpPr/>
          <p:nvPr/>
        </p:nvSpPr>
        <p:spPr>
          <a:xfrm>
            <a:off x="323850" y="323850"/>
            <a:ext cx="8877300" cy="12820650"/>
          </a:xfrm>
          <a:prstGeom prst="rect">
            <a:avLst/>
          </a:prstGeom>
          <a:ln w="7620">
            <a:solidFill>
              <a:srgbClr val="CBA65A"/>
            </a:solidFill>
            <a:prstDash val="solid"/>
          </a:ln>
        </p:spPr>
      </p:sp>
      <p:sp>
        <p:nvSpPr>
          <p:cNvPr id="4" name="Shape 2"/>
          <p:cNvSpPr/>
          <p:nvPr/>
        </p:nvSpPr>
        <p:spPr>
          <a:xfrm>
            <a:off x="4595813" y="819150"/>
            <a:ext cx="66675" cy="66675"/>
          </a:xfrm>
          <a:prstGeom prst="ellipse">
            <a:avLst/>
          </a:prstGeom>
          <a:solidFill>
            <a:srgbClr val="1B2A4A"/>
          </a:solidFill>
          <a:ln/>
        </p:spPr>
      </p:sp>
      <p:sp>
        <p:nvSpPr>
          <p:cNvPr id="5" name="Shape 3"/>
          <p:cNvSpPr/>
          <p:nvPr/>
        </p:nvSpPr>
        <p:spPr>
          <a:xfrm>
            <a:off x="4729163" y="819150"/>
            <a:ext cx="66675" cy="66675"/>
          </a:xfrm>
          <a:prstGeom prst="ellipse">
            <a:avLst/>
          </a:prstGeom>
          <a:solidFill>
            <a:srgbClr val="C15C43"/>
          </a:solidFill>
          <a:ln/>
        </p:spPr>
      </p:sp>
      <p:sp>
        <p:nvSpPr>
          <p:cNvPr id="6" name="Shape 4"/>
          <p:cNvSpPr/>
          <p:nvPr/>
        </p:nvSpPr>
        <p:spPr>
          <a:xfrm>
            <a:off x="4862513" y="819150"/>
            <a:ext cx="66675" cy="66675"/>
          </a:xfrm>
          <a:prstGeom prst="ellipse">
            <a:avLst/>
          </a:prstGeom>
          <a:solidFill>
            <a:srgbClr val="6E9574"/>
          </a:solidFill>
          <a:ln/>
        </p:spPr>
      </p:sp>
      <p:sp>
        <p:nvSpPr>
          <p:cNvPr id="7" name="Text 5"/>
          <p:cNvSpPr/>
          <p:nvPr/>
        </p:nvSpPr>
        <p:spPr>
          <a:xfrm>
            <a:off x="3685550" y="981075"/>
            <a:ext cx="2153781" cy="335280"/>
          </a:xfrm>
          <a:prstGeom prst="rect">
            <a:avLst/>
          </a:prstGeom>
          <a:noFill/>
          <a:ln/>
        </p:spPr>
        <p:txBody>
          <a:bodyPr wrap="square" lIns="25400" tIns="25400" rIns="25400" bIns="25400" rtlCol="0" anchor="t">
            <a:normAutofit/>
          </a:bodyPr>
          <a:lstStyle/>
          <a:p>
            <a:pPr marL="0" indent="0" algn="ctr">
              <a:buNone/>
            </a:pPr>
            <a:r>
              <a:rPr lang="en-US" sz="1950" b="1" kern="0" spc="234" dirty="0">
                <a:solidFill>
                  <a:srgbClr val="1B2A4A"/>
                </a:solidFill>
                <a:latin typeface="Cormorant Garamond" pitchFamily="34" charset="0"/>
                <a:ea typeface="Cormorant Garamond" pitchFamily="34" charset="-122"/>
                <a:cs typeface="Cormorant Garamond" pitchFamily="34" charset="-120"/>
              </a:rPr>
              <a:t>HUMAN CORE</a:t>
            </a:r>
            <a:endParaRPr lang="en-US" sz="1950" dirty="0"/>
          </a:p>
        </p:txBody>
      </p:sp>
      <p:sp>
        <p:nvSpPr>
          <p:cNvPr id="8" name="Shape 6"/>
          <p:cNvSpPr/>
          <p:nvPr/>
        </p:nvSpPr>
        <p:spPr>
          <a:xfrm>
            <a:off x="3762375" y="1373505"/>
            <a:ext cx="2000250" cy="9525"/>
          </a:xfrm>
          <a:prstGeom prst="rect">
            <a:avLst/>
          </a:prstGeom>
          <a:solidFill>
            <a:srgbClr val="CBA65A"/>
          </a:solidFill>
          <a:ln/>
        </p:spPr>
      </p:sp>
      <p:sp>
        <p:nvSpPr>
          <p:cNvPr id="9" name="Text 7"/>
          <p:cNvSpPr/>
          <p:nvPr/>
        </p:nvSpPr>
        <p:spPr>
          <a:xfrm>
            <a:off x="4036808" y="1459230"/>
            <a:ext cx="1451265" cy="167640"/>
          </a:xfrm>
          <a:prstGeom prst="rect">
            <a:avLst/>
          </a:prstGeom>
          <a:noFill/>
          <a:ln/>
        </p:spPr>
        <p:txBody>
          <a:bodyPr wrap="square" lIns="25400" tIns="25400" rIns="25400" bIns="25400" rtlCol="0" anchor="t">
            <a:normAutofit/>
          </a:bodyPr>
          <a:lstStyle/>
          <a:p>
            <a:pPr marL="0" indent="0" algn="ctr">
              <a:buNone/>
            </a:pPr>
            <a:r>
              <a:rPr lang="en-US" sz="825" kern="0" spc="182" dirty="0">
                <a:solidFill>
                  <a:srgbClr val="8A8270"/>
                </a:solidFill>
                <a:latin typeface="Overpass" pitchFamily="34" charset="0"/>
                <a:ea typeface="Overpass" pitchFamily="34" charset="-122"/>
                <a:cs typeface="Overpass" pitchFamily="34" charset="-120"/>
              </a:rPr>
              <a:t>ANNA PREUSCH</a:t>
            </a:r>
            <a:r>
              <a:rPr lang="en-US" sz="825" kern="0" spc="182" dirty="0">
                <a:solidFill>
                  <a:srgbClr val="C15C43"/>
                </a:solidFill>
                <a:latin typeface="Overpass" pitchFamily="34" charset="0"/>
                <a:ea typeface="Overpass" pitchFamily="34" charset="-122"/>
                <a:cs typeface="Overpass" pitchFamily="34" charset="-120"/>
              </a:rPr>
              <a:t>OFF</a:t>
            </a:r>
            <a:endParaRPr lang="en-US" sz="825" dirty="0"/>
          </a:p>
        </p:txBody>
      </p:sp>
      <p:sp>
        <p:nvSpPr>
          <p:cNvPr id="11" name="Text 9"/>
          <p:cNvSpPr/>
          <p:nvPr/>
        </p:nvSpPr>
        <p:spPr>
          <a:xfrm>
            <a:off x="4010025" y="2857500"/>
            <a:ext cx="1504950" cy="297180"/>
          </a:xfrm>
          <a:prstGeom prst="rect">
            <a:avLst/>
          </a:prstGeom>
          <a:noFill/>
          <a:ln/>
        </p:spPr>
        <p:txBody>
          <a:bodyPr wrap="square" lIns="25400" tIns="25400" rIns="25400" bIns="25400" rtlCol="0" anchor="t">
            <a:normAutofit/>
          </a:bodyPr>
          <a:lstStyle/>
          <a:p>
            <a:pPr marL="0" indent="0" algn="ctr">
              <a:buNone/>
            </a:pPr>
            <a:endParaRPr lang="pl-PL" sz="825" kern="0" spc="66">
              <a:solidFill>
                <a:srgbClr val="B8923F"/>
              </a:solidFill>
              <a:ea typeface="Overpass" pitchFamily="34" charset="-122"/>
            </a:endParaRPr>
          </a:p>
          <a:p>
            <a:pPr marL="0" indent="0" algn="ctr">
              <a:buNone/>
            </a:pPr>
            <a:endParaRPr lang="en-US" sz="825" dirty="0"/>
          </a:p>
        </p:txBody>
      </p:sp>
      <p:sp>
        <p:nvSpPr>
          <p:cNvPr id="12" name="Text 10"/>
          <p:cNvSpPr/>
          <p:nvPr/>
        </p:nvSpPr>
        <p:spPr>
          <a:xfrm>
            <a:off x="2915841" y="4404360"/>
            <a:ext cx="3693319" cy="190500"/>
          </a:xfrm>
          <a:prstGeom prst="rect">
            <a:avLst/>
          </a:prstGeom>
          <a:noFill/>
          <a:ln/>
        </p:spPr>
        <p:txBody>
          <a:bodyPr wrap="square" lIns="25400" tIns="25400" rIns="25400" bIns="25400" rtlCol="0" anchor="t">
            <a:normAutofit/>
          </a:bodyPr>
          <a:lstStyle/>
          <a:p>
            <a:pPr marL="0" indent="0" algn="ctr">
              <a:buNone/>
            </a:pPr>
            <a:r>
              <a:rPr lang="en-US" sz="975" b="1" kern="0" spc="137" dirty="0">
                <a:solidFill>
                  <a:srgbClr val="C15C43"/>
                </a:solidFill>
                <a:latin typeface="Overpass" pitchFamily="34" charset="0"/>
                <a:ea typeface="Overpass" pitchFamily="34" charset="-122"/>
                <a:cs typeface="Overpass" pitchFamily="34" charset="-120"/>
              </a:rPr>
              <a:t>DOKUMENT FORMALNY · SKLEP INTERNETOWY</a:t>
            </a:r>
            <a:endParaRPr lang="en-US" sz="975" dirty="0"/>
          </a:p>
        </p:txBody>
      </p:sp>
      <p:sp>
        <p:nvSpPr>
          <p:cNvPr id="13" name="Text 11"/>
          <p:cNvSpPr/>
          <p:nvPr/>
        </p:nvSpPr>
        <p:spPr>
          <a:xfrm>
            <a:off x="2855988" y="4766310"/>
            <a:ext cx="3813024" cy="524232"/>
          </a:xfrm>
          <a:prstGeom prst="rect">
            <a:avLst/>
          </a:prstGeom>
          <a:noFill/>
          <a:ln/>
        </p:spPr>
        <p:txBody>
          <a:bodyPr wrap="square" lIns="25400" tIns="25400" rIns="25400" bIns="25400" rtlCol="0" anchor="t">
            <a:normAutofit/>
          </a:bodyPr>
          <a:lstStyle/>
          <a:p>
            <a:pPr marL="0" indent="0" algn="ctr">
              <a:lnSpc>
                <a:spcPct val="95224"/>
              </a:lnSpc>
              <a:buNone/>
            </a:pPr>
            <a:r>
              <a:rPr lang="en-US" sz="3300" b="1" dirty="0">
                <a:solidFill>
                  <a:srgbClr val="1B2A4A"/>
                </a:solidFill>
                <a:latin typeface="Cormorant Garamond" pitchFamily="34" charset="0"/>
                <a:ea typeface="Cormorant Garamond" pitchFamily="34" charset="-122"/>
                <a:cs typeface="Cormorant Garamond" pitchFamily="34" charset="-120"/>
              </a:rPr>
              <a:t>Polityka prywatności</a:t>
            </a:r>
            <a:endParaRPr lang="en-US" sz="3300" dirty="0"/>
          </a:p>
        </p:txBody>
      </p:sp>
      <p:sp>
        <p:nvSpPr>
          <p:cNvPr id="14" name="Shape 12"/>
          <p:cNvSpPr/>
          <p:nvPr/>
        </p:nvSpPr>
        <p:spPr>
          <a:xfrm>
            <a:off x="4333875" y="5481042"/>
            <a:ext cx="857250" cy="28575"/>
          </a:xfrm>
          <a:prstGeom prst="rect">
            <a:avLst/>
          </a:prstGeom>
          <a:solidFill>
            <a:srgbClr val="CBA65A"/>
          </a:solidFill>
          <a:ln/>
        </p:spPr>
      </p:sp>
      <p:sp>
        <p:nvSpPr>
          <p:cNvPr id="15" name="Text 13"/>
          <p:cNvSpPr/>
          <p:nvPr/>
        </p:nvSpPr>
        <p:spPr>
          <a:xfrm>
            <a:off x="2994946" y="5738217"/>
            <a:ext cx="3535108" cy="295275"/>
          </a:xfrm>
          <a:prstGeom prst="rect">
            <a:avLst/>
          </a:prstGeom>
          <a:noFill/>
          <a:ln/>
        </p:spPr>
        <p:txBody>
          <a:bodyPr wrap="square" lIns="25400" tIns="25400" rIns="25400" bIns="25400" rtlCol="0" anchor="t">
            <a:normAutofit fontScale="92500"/>
          </a:bodyPr>
          <a:lstStyle/>
          <a:p>
            <a:pPr marL="0" indent="0" algn="ctr">
              <a:lnSpc>
                <a:spcPct val="125000"/>
              </a:lnSpc>
              <a:buNone/>
            </a:pPr>
            <a:r>
              <a:rPr lang="en-US" sz="1350" i="1" dirty="0">
                <a:solidFill>
                  <a:srgbClr val="3C4A63"/>
                </a:solidFill>
                <a:latin typeface="Cormorant Garamond" pitchFamily="34" charset="0"/>
                <a:ea typeface="Cormorant Garamond" pitchFamily="34" charset="-122"/>
                <a:cs typeface="Cormorant Garamond" pitchFamily="34" charset="-120"/>
              </a:rPr>
              <a:t>humancore.pl · Obowiązuje od dnia 14.07.2026 r.</a:t>
            </a:r>
            <a:endParaRPr lang="en-US" sz="1350" dirty="0"/>
          </a:p>
        </p:txBody>
      </p:sp>
      <p:sp>
        <p:nvSpPr>
          <p:cNvPr id="16" name="Text 14"/>
          <p:cNvSpPr/>
          <p:nvPr/>
        </p:nvSpPr>
        <p:spPr>
          <a:xfrm>
            <a:off x="2347831" y="6204942"/>
            <a:ext cx="4829219" cy="264795"/>
          </a:xfrm>
          <a:prstGeom prst="rect">
            <a:avLst/>
          </a:prstGeom>
          <a:noFill/>
          <a:ln/>
        </p:spPr>
        <p:txBody>
          <a:bodyPr wrap="square" lIns="25400" tIns="25400" rIns="25400" bIns="25400" rtlCol="0" anchor="t">
            <a:normAutofit/>
          </a:bodyPr>
          <a:lstStyle/>
          <a:p>
            <a:pPr marL="0" indent="0" algn="ctr">
              <a:lnSpc>
                <a:spcPct val="135227"/>
              </a:lnSpc>
              <a:buNone/>
            </a:pPr>
            <a:r>
              <a:rPr lang="en-US" sz="1050" dirty="0">
                <a:solidFill>
                  <a:srgbClr val="3A3F4D"/>
                </a:solidFill>
                <a:latin typeface="Overpass" pitchFamily="34" charset="0"/>
                <a:ea typeface="Overpass" pitchFamily="34" charset="-122"/>
                <a:cs typeface="Overpass" pitchFamily="34" charset="-120"/>
              </a:rPr>
              <a:t>Zasady przetwarzania danych osobowych w sklepie internetowym Human Core</a:t>
            </a:r>
            <a:endParaRPr lang="en-US" sz="1050" dirty="0"/>
          </a:p>
        </p:txBody>
      </p:sp>
      <p:sp>
        <p:nvSpPr>
          <p:cNvPr id="17" name="Shape 15"/>
          <p:cNvSpPr/>
          <p:nvPr/>
        </p:nvSpPr>
        <p:spPr>
          <a:xfrm>
            <a:off x="857250" y="12378690"/>
            <a:ext cx="7810500" cy="9525"/>
          </a:xfrm>
          <a:prstGeom prst="rect">
            <a:avLst/>
          </a:prstGeom>
          <a:solidFill>
            <a:srgbClr val="D8CBA0"/>
          </a:solidFill>
          <a:ln/>
        </p:spPr>
      </p:sp>
      <p:sp>
        <p:nvSpPr>
          <p:cNvPr id="18" name="Text 16"/>
          <p:cNvSpPr/>
          <p:nvPr/>
        </p:nvSpPr>
        <p:spPr>
          <a:xfrm>
            <a:off x="737699" y="12576810"/>
            <a:ext cx="2630115" cy="167640"/>
          </a:xfrm>
          <a:prstGeom prst="rect">
            <a:avLst/>
          </a:prstGeom>
          <a:noFill/>
          <a:ln/>
        </p:spPr>
        <p:txBody>
          <a:bodyPr wrap="square" lIns="25400" tIns="25400" rIns="25400" bIns="25400" rtlCol="0" anchor="t">
            <a:normAutofit/>
          </a:bodyPr>
          <a:lstStyle/>
          <a:p>
            <a:pPr marL="0" indent="0" algn="ctr">
              <a:buNone/>
            </a:pPr>
            <a:r>
              <a:rPr lang="en-US" sz="825" kern="0" spc="132" dirty="0">
                <a:solidFill>
                  <a:srgbClr val="8A8270"/>
                </a:solidFill>
                <a:latin typeface="Overpass" pitchFamily="34" charset="0"/>
                <a:ea typeface="Overpass" pitchFamily="34" charset="-122"/>
                <a:cs typeface="Overpass" pitchFamily="34" charset="-120"/>
              </a:rPr>
              <a:t>CSR HUMAN CORE ANNA PREUSCHOFF</a:t>
            </a:r>
            <a:endParaRPr lang="en-US" sz="825" dirty="0"/>
          </a:p>
        </p:txBody>
      </p:sp>
      <p:sp>
        <p:nvSpPr>
          <p:cNvPr id="19" name="Text 17"/>
          <p:cNvSpPr/>
          <p:nvPr/>
        </p:nvSpPr>
        <p:spPr>
          <a:xfrm>
            <a:off x="7360462" y="12576810"/>
            <a:ext cx="1369540" cy="167640"/>
          </a:xfrm>
          <a:prstGeom prst="rect">
            <a:avLst/>
          </a:prstGeom>
          <a:noFill/>
          <a:ln/>
        </p:spPr>
        <p:txBody>
          <a:bodyPr wrap="square" lIns="25400" tIns="25400" rIns="25400" bIns="25400" rtlCol="0" anchor="t">
            <a:normAutofit/>
          </a:bodyPr>
          <a:lstStyle/>
          <a:p>
            <a:pPr marL="0" indent="0" algn="ctr">
              <a:buNone/>
            </a:pPr>
            <a:r>
              <a:rPr lang="en-US" sz="825" kern="0" spc="83" dirty="0">
                <a:solidFill>
                  <a:srgbClr val="8A8270"/>
                </a:solidFill>
                <a:latin typeface="Overpass" pitchFamily="34" charset="0"/>
                <a:ea typeface="Overpass" pitchFamily="34" charset="-122"/>
                <a:cs typeface="Overpass" pitchFamily="34" charset="-120"/>
              </a:rPr>
              <a:t>WWW.HUMANCORE.PL</a:t>
            </a:r>
            <a:endParaRPr lang="en-US" sz="82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3E7"/>
        </a:solidFill>
        <a:effectLst/>
      </p:bgPr>
    </p:bg>
    <p:spTree>
      <p:nvGrpSpPr>
        <p:cNvPr id="1" name=""/>
        <p:cNvGrpSpPr/>
        <p:nvPr/>
      </p:nvGrpSpPr>
      <p:grpSpPr>
        <a:xfrm>
          <a:off x="0" y="0"/>
          <a:ext cx="0" cy="0"/>
          <a:chOff x="0" y="0"/>
          <a:chExt cx="0" cy="0"/>
        </a:xfrm>
      </p:grpSpPr>
      <p:sp>
        <p:nvSpPr>
          <p:cNvPr id="2" name="Shape 0"/>
          <p:cNvSpPr/>
          <p:nvPr/>
        </p:nvSpPr>
        <p:spPr>
          <a:xfrm>
            <a:off x="323850" y="323850"/>
            <a:ext cx="8877300" cy="12820650"/>
          </a:xfrm>
          <a:prstGeom prst="rect">
            <a:avLst/>
          </a:prstGeom>
          <a:ln w="7620">
            <a:solidFill>
              <a:srgbClr val="CBA65A"/>
            </a:solidFill>
            <a:prstDash val="solid"/>
          </a:ln>
        </p:spPr>
      </p:sp>
      <p:sp>
        <p:nvSpPr>
          <p:cNvPr id="3" name="Shape 1"/>
          <p:cNvSpPr/>
          <p:nvPr/>
        </p:nvSpPr>
        <p:spPr>
          <a:xfrm>
            <a:off x="857250" y="853440"/>
            <a:ext cx="7810500" cy="9525"/>
          </a:xfrm>
          <a:prstGeom prst="rect">
            <a:avLst/>
          </a:prstGeom>
          <a:solidFill>
            <a:srgbClr val="D8CBA0"/>
          </a:solidFill>
          <a:ln/>
        </p:spPr>
      </p:sp>
      <p:sp>
        <p:nvSpPr>
          <p:cNvPr id="4" name="Text 2"/>
          <p:cNvSpPr/>
          <p:nvPr/>
        </p:nvSpPr>
        <p:spPr>
          <a:xfrm>
            <a:off x="857250" y="609600"/>
            <a:ext cx="2656177" cy="167640"/>
          </a:xfrm>
          <a:prstGeom prst="rect">
            <a:avLst/>
          </a:prstGeom>
          <a:noFill/>
          <a:ln/>
        </p:spPr>
        <p:txBody>
          <a:bodyPr wrap="square" lIns="25400" tIns="25400" rIns="25400" bIns="25400" rtlCol="0" anchor="t">
            <a:normAutofit/>
          </a:bodyPr>
          <a:lstStyle/>
          <a:p>
            <a:pPr marL="0" indent="0" algn="l">
              <a:buNone/>
            </a:pPr>
            <a:r>
              <a:rPr lang="en-US" sz="825" b="1" kern="0" spc="116" dirty="0">
                <a:solidFill>
                  <a:srgbClr val="8A8270"/>
                </a:solidFill>
                <a:latin typeface="Overpass" pitchFamily="34" charset="0"/>
                <a:ea typeface="Overpass" pitchFamily="34" charset="-122"/>
                <a:cs typeface="Overpass" pitchFamily="34" charset="-120"/>
              </a:rPr>
              <a:t>POLITYKA PRYWATNOŚCI HUMAN CORE</a:t>
            </a:r>
            <a:endParaRPr lang="en-US" sz="825" dirty="0"/>
          </a:p>
        </p:txBody>
      </p:sp>
      <p:sp>
        <p:nvSpPr>
          <p:cNvPr id="5" name="Text 3"/>
          <p:cNvSpPr/>
          <p:nvPr/>
        </p:nvSpPr>
        <p:spPr>
          <a:xfrm>
            <a:off x="8461415" y="609600"/>
            <a:ext cx="282535"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1–4</a:t>
            </a:r>
            <a:endParaRPr lang="en-US" sz="825" dirty="0"/>
          </a:p>
        </p:txBody>
      </p:sp>
      <p:sp>
        <p:nvSpPr>
          <p:cNvPr id="6" name="Text 4"/>
          <p:cNvSpPr/>
          <p:nvPr/>
        </p:nvSpPr>
        <p:spPr>
          <a:xfrm>
            <a:off x="857250" y="1051560"/>
            <a:ext cx="179070"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1.</a:t>
            </a:r>
            <a:endParaRPr lang="en-US" sz="1500" dirty="0"/>
          </a:p>
        </p:txBody>
      </p:sp>
      <p:sp>
        <p:nvSpPr>
          <p:cNvPr id="7" name="Text 5"/>
          <p:cNvSpPr/>
          <p:nvPr/>
        </p:nvSpPr>
        <p:spPr>
          <a:xfrm>
            <a:off x="1095587" y="1009650"/>
            <a:ext cx="4333304"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Administrator danych osobowych</a:t>
            </a:r>
            <a:endParaRPr lang="en-US" sz="1500" dirty="0"/>
          </a:p>
        </p:txBody>
      </p:sp>
      <p:sp>
        <p:nvSpPr>
          <p:cNvPr id="8" name="Text 6"/>
          <p:cNvSpPr/>
          <p:nvPr/>
        </p:nvSpPr>
        <p:spPr>
          <a:xfrm>
            <a:off x="857250" y="1356360"/>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Administratorem danych osobowych przetwarzanych w związku z korzystaniem ze strony internetowej i sklepu dostępnego pod adresem https://humancore.pl jest:</a:t>
            </a:r>
            <a:endParaRPr lang="en-US" sz="938" dirty="0"/>
          </a:p>
        </p:txBody>
      </p:sp>
      <p:sp>
        <p:nvSpPr>
          <p:cNvPr id="9" name="Shape 7"/>
          <p:cNvSpPr/>
          <p:nvPr/>
        </p:nvSpPr>
        <p:spPr>
          <a:xfrm>
            <a:off x="857250" y="1808798"/>
            <a:ext cx="7810500" cy="710803"/>
          </a:xfrm>
          <a:prstGeom prst="rect">
            <a:avLst/>
          </a:prstGeom>
          <a:solidFill>
            <a:srgbClr val="FDFBF4"/>
          </a:solidFill>
          <a:ln/>
        </p:spPr>
      </p:sp>
      <p:sp>
        <p:nvSpPr>
          <p:cNvPr id="10" name="Shape 8"/>
          <p:cNvSpPr/>
          <p:nvPr/>
        </p:nvSpPr>
        <p:spPr>
          <a:xfrm>
            <a:off x="857250" y="2511981"/>
            <a:ext cx="7810500" cy="9525"/>
          </a:xfrm>
          <a:prstGeom prst="rect">
            <a:avLst/>
          </a:prstGeom>
          <a:solidFill>
            <a:srgbClr val="E4D9B8"/>
          </a:solidFill>
          <a:ln/>
        </p:spPr>
      </p:sp>
      <p:sp>
        <p:nvSpPr>
          <p:cNvPr id="11" name="Shape 9"/>
          <p:cNvSpPr/>
          <p:nvPr/>
        </p:nvSpPr>
        <p:spPr>
          <a:xfrm>
            <a:off x="857250" y="1808798"/>
            <a:ext cx="7810500" cy="9525"/>
          </a:xfrm>
          <a:prstGeom prst="rect">
            <a:avLst/>
          </a:prstGeom>
          <a:solidFill>
            <a:srgbClr val="E4D9B8"/>
          </a:solidFill>
          <a:ln/>
        </p:spPr>
      </p:sp>
      <p:sp>
        <p:nvSpPr>
          <p:cNvPr id="12" name="Shape 10"/>
          <p:cNvSpPr/>
          <p:nvPr/>
        </p:nvSpPr>
        <p:spPr>
          <a:xfrm>
            <a:off x="857250" y="1808798"/>
            <a:ext cx="38100" cy="710803"/>
          </a:xfrm>
          <a:prstGeom prst="rect">
            <a:avLst/>
          </a:prstGeom>
          <a:solidFill>
            <a:srgbClr val="CBA65A"/>
          </a:solidFill>
          <a:ln/>
        </p:spPr>
      </p:sp>
      <p:sp>
        <p:nvSpPr>
          <p:cNvPr id="13" name="Shape 11"/>
          <p:cNvSpPr/>
          <p:nvPr/>
        </p:nvSpPr>
        <p:spPr>
          <a:xfrm>
            <a:off x="8660130" y="1808798"/>
            <a:ext cx="9525" cy="710803"/>
          </a:xfrm>
          <a:prstGeom prst="rect">
            <a:avLst/>
          </a:prstGeom>
          <a:solidFill>
            <a:srgbClr val="E4D9B8"/>
          </a:solidFill>
          <a:ln/>
        </p:spPr>
      </p:sp>
      <p:sp>
        <p:nvSpPr>
          <p:cNvPr id="14" name="Text 12"/>
          <p:cNvSpPr/>
          <p:nvPr/>
        </p:nvSpPr>
        <p:spPr>
          <a:xfrm>
            <a:off x="1038225" y="1921192"/>
            <a:ext cx="8226933" cy="152400"/>
          </a:xfrm>
          <a:prstGeom prst="rect">
            <a:avLst/>
          </a:prstGeom>
          <a:noFill/>
          <a:ln/>
        </p:spPr>
        <p:txBody>
          <a:bodyPr wrap="square" lIns="25400" tIns="25400" rIns="25400" bIns="25400" rtlCol="0" anchor="t">
            <a:normAutofit/>
          </a:bodyPr>
          <a:lstStyle/>
          <a:p>
            <a:pPr marL="0" indent="0" algn="l">
              <a:buNone/>
            </a:pPr>
            <a:r>
              <a:rPr lang="en-US" sz="713" b="1" kern="0" spc="71" dirty="0">
                <a:solidFill>
                  <a:srgbClr val="C15C43"/>
                </a:solidFill>
                <a:latin typeface="Overpass" pitchFamily="34" charset="0"/>
                <a:ea typeface="Overpass" pitchFamily="34" charset="-122"/>
                <a:cs typeface="Overpass" pitchFamily="34" charset="-120"/>
              </a:rPr>
              <a:t>ADMINISTRATOR</a:t>
            </a:r>
            <a:endParaRPr lang="en-US" sz="713" dirty="0"/>
          </a:p>
        </p:txBody>
      </p:sp>
      <p:sp>
        <p:nvSpPr>
          <p:cNvPr id="15" name="Text 13"/>
          <p:cNvSpPr/>
          <p:nvPr/>
        </p:nvSpPr>
        <p:spPr>
          <a:xfrm>
            <a:off x="1038225" y="2083117"/>
            <a:ext cx="7703401" cy="362188"/>
          </a:xfrm>
          <a:prstGeom prst="rect">
            <a:avLst/>
          </a:prstGeom>
          <a:noFill/>
          <a:ln/>
        </p:spPr>
        <p:txBody>
          <a:bodyPr wrap="square" lIns="25400" tIns="25400" rIns="25400" bIns="25400" rtlCol="0" anchor="t">
            <a:normAutofit/>
          </a:bodyPr>
          <a:lstStyle/>
          <a:p>
            <a:pPr marL="0" indent="0" algn="l">
              <a:lnSpc>
                <a:spcPct val="111974"/>
              </a:lnSpc>
              <a:buNone/>
            </a:pPr>
            <a:r>
              <a:rPr lang="en-US" sz="863" dirty="0">
                <a:solidFill>
                  <a:srgbClr val="3A3F4D"/>
                </a:solidFill>
                <a:latin typeface="Overpass" pitchFamily="34" charset="0"/>
                <a:ea typeface="Overpass" pitchFamily="34" charset="-122"/>
                <a:cs typeface="Overpass" pitchFamily="34" charset="-120"/>
              </a:rPr>
              <a:t>Anna Preuschoff, prowadząca działalność gospodarczą pod firmą: Centrum Szkoleniowo Rozwojowe Human Core Anna Preuschoff, ul. Jana Sobieskiego 40C/22, 43-300 Bielsko-Biała. NIP: 5632032646. E-mail: annap@humancore.pl. Telefon: 513 103 848.</a:t>
            </a:r>
            <a:endParaRPr lang="en-US" sz="863" dirty="0"/>
          </a:p>
        </p:txBody>
      </p:sp>
      <p:sp>
        <p:nvSpPr>
          <p:cNvPr id="16" name="Text 14"/>
          <p:cNvSpPr/>
          <p:nvPr/>
        </p:nvSpPr>
        <p:spPr>
          <a:xfrm>
            <a:off x="857250" y="2595801"/>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W sprawach dotyczących danych osobowych można skontaktować się z Administratorem pod adresem e-mail: annap@humancore.pl lub telefonicznie: 513 103 848. Dane Administratora oraz zasady sprzedaży produktów cyfrowych wynikają z regulaminu Sklepu.</a:t>
            </a:r>
            <a:endParaRPr lang="en-US" sz="938" dirty="0"/>
          </a:p>
        </p:txBody>
      </p:sp>
      <p:sp>
        <p:nvSpPr>
          <p:cNvPr id="17" name="Text 15"/>
          <p:cNvSpPr/>
          <p:nvPr/>
        </p:nvSpPr>
        <p:spPr>
          <a:xfrm>
            <a:off x="857250" y="3162538"/>
            <a:ext cx="192405"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2.</a:t>
            </a:r>
            <a:endParaRPr lang="en-US" sz="1500" dirty="0"/>
          </a:p>
        </p:txBody>
      </p:sp>
      <p:sp>
        <p:nvSpPr>
          <p:cNvPr id="18" name="Text 16"/>
          <p:cNvSpPr/>
          <p:nvPr/>
        </p:nvSpPr>
        <p:spPr>
          <a:xfrm>
            <a:off x="1068705" y="3162538"/>
            <a:ext cx="2118765" cy="247650"/>
          </a:xfrm>
          <a:prstGeom prst="rect">
            <a:avLst/>
          </a:prstGeom>
          <a:noFill/>
          <a:ln/>
        </p:spPr>
        <p:txBody>
          <a:bodyPr wrap="square" lIns="25400" tIns="25400" rIns="25400" bIns="25400" rtlCol="0" anchor="t">
            <a:normAutofit fontScale="92500"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Zakres polityki</a:t>
            </a:r>
            <a:endParaRPr lang="en-US" sz="1500" dirty="0"/>
          </a:p>
        </p:txBody>
      </p:sp>
      <p:sp>
        <p:nvSpPr>
          <p:cNvPr id="19" name="Text 17"/>
          <p:cNvSpPr/>
          <p:nvPr/>
        </p:nvSpPr>
        <p:spPr>
          <a:xfrm>
            <a:off x="857250" y="3467338"/>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Niniejsza Polityka prywatności opisuje zasady przetwarzania danych osobowych osób, które:</a:t>
            </a:r>
            <a:endParaRPr lang="en-US" sz="938" dirty="0"/>
          </a:p>
        </p:txBody>
      </p:sp>
      <p:sp>
        <p:nvSpPr>
          <p:cNvPr id="20" name="Shape 18"/>
          <p:cNvSpPr/>
          <p:nvPr/>
        </p:nvSpPr>
        <p:spPr>
          <a:xfrm>
            <a:off x="857250" y="3779282"/>
            <a:ext cx="47625" cy="47625"/>
          </a:xfrm>
          <a:prstGeom prst="ellipse">
            <a:avLst/>
          </a:prstGeom>
          <a:solidFill>
            <a:srgbClr val="C15C43"/>
          </a:solidFill>
          <a:ln/>
        </p:spPr>
      </p:sp>
      <p:sp>
        <p:nvSpPr>
          <p:cNvPr id="21" name="Text 19"/>
          <p:cNvSpPr/>
          <p:nvPr/>
        </p:nvSpPr>
        <p:spPr>
          <a:xfrm>
            <a:off x="990600" y="3712607"/>
            <a:ext cx="298098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korzystają ze strony internetowej sklephumancore.pl;</a:t>
            </a:r>
            <a:endParaRPr lang="en-US" sz="900" dirty="0"/>
          </a:p>
        </p:txBody>
      </p:sp>
      <p:sp>
        <p:nvSpPr>
          <p:cNvPr id="22" name="Shape 20"/>
          <p:cNvSpPr/>
          <p:nvPr/>
        </p:nvSpPr>
        <p:spPr>
          <a:xfrm>
            <a:off x="857250" y="4002167"/>
            <a:ext cx="47625" cy="47625"/>
          </a:xfrm>
          <a:prstGeom prst="ellipse">
            <a:avLst/>
          </a:prstGeom>
          <a:solidFill>
            <a:srgbClr val="C15C43"/>
          </a:solidFill>
          <a:ln/>
        </p:spPr>
      </p:sp>
      <p:sp>
        <p:nvSpPr>
          <p:cNvPr id="23" name="Text 21"/>
          <p:cNvSpPr/>
          <p:nvPr/>
        </p:nvSpPr>
        <p:spPr>
          <a:xfrm>
            <a:off x="990600" y="3935492"/>
            <a:ext cx="1756291"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składają zamówienia w Sklepie;</a:t>
            </a:r>
            <a:endParaRPr lang="en-US" sz="900" dirty="0"/>
          </a:p>
        </p:txBody>
      </p:sp>
      <p:sp>
        <p:nvSpPr>
          <p:cNvPr id="24" name="Shape 22"/>
          <p:cNvSpPr/>
          <p:nvPr/>
        </p:nvSpPr>
        <p:spPr>
          <a:xfrm>
            <a:off x="857250" y="4225052"/>
            <a:ext cx="47625" cy="47625"/>
          </a:xfrm>
          <a:prstGeom prst="ellipse">
            <a:avLst/>
          </a:prstGeom>
          <a:solidFill>
            <a:srgbClr val="C15C43"/>
          </a:solidFill>
          <a:ln/>
        </p:spPr>
      </p:sp>
      <p:sp>
        <p:nvSpPr>
          <p:cNvPr id="25" name="Text 23"/>
          <p:cNvSpPr/>
          <p:nvPr/>
        </p:nvSpPr>
        <p:spPr>
          <a:xfrm>
            <a:off x="990600" y="4158377"/>
            <a:ext cx="2156663"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kupują Produkty cyfrowe Human Core;</a:t>
            </a:r>
            <a:endParaRPr lang="en-US" sz="900" dirty="0"/>
          </a:p>
        </p:txBody>
      </p:sp>
      <p:sp>
        <p:nvSpPr>
          <p:cNvPr id="26" name="Shape 24"/>
          <p:cNvSpPr/>
          <p:nvPr/>
        </p:nvSpPr>
        <p:spPr>
          <a:xfrm>
            <a:off x="857250" y="4447937"/>
            <a:ext cx="47625" cy="47625"/>
          </a:xfrm>
          <a:prstGeom prst="ellipse">
            <a:avLst/>
          </a:prstGeom>
          <a:solidFill>
            <a:srgbClr val="C15C43"/>
          </a:solidFill>
          <a:ln/>
        </p:spPr>
      </p:sp>
      <p:sp>
        <p:nvSpPr>
          <p:cNvPr id="27" name="Text 25"/>
          <p:cNvSpPr/>
          <p:nvPr/>
        </p:nvSpPr>
        <p:spPr>
          <a:xfrm>
            <a:off x="990600" y="4381262"/>
            <a:ext cx="1876651"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kontaktują się z Administratorem;</a:t>
            </a:r>
            <a:endParaRPr lang="en-US" sz="900" dirty="0"/>
          </a:p>
        </p:txBody>
      </p:sp>
      <p:sp>
        <p:nvSpPr>
          <p:cNvPr id="28" name="Shape 26"/>
          <p:cNvSpPr/>
          <p:nvPr/>
        </p:nvSpPr>
        <p:spPr>
          <a:xfrm>
            <a:off x="857250" y="4670822"/>
            <a:ext cx="47625" cy="47625"/>
          </a:xfrm>
          <a:prstGeom prst="ellipse">
            <a:avLst/>
          </a:prstGeom>
          <a:solidFill>
            <a:srgbClr val="C15C43"/>
          </a:solidFill>
          <a:ln/>
        </p:spPr>
      </p:sp>
      <p:sp>
        <p:nvSpPr>
          <p:cNvPr id="29" name="Text 27"/>
          <p:cNvSpPr/>
          <p:nvPr/>
        </p:nvSpPr>
        <p:spPr>
          <a:xfrm>
            <a:off x="990600" y="4604147"/>
            <a:ext cx="3524107"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składają reklamację lub oświadczenie o odstąpieniu od umowy;</a:t>
            </a:r>
            <a:endParaRPr lang="en-US" sz="900" dirty="0"/>
          </a:p>
        </p:txBody>
      </p:sp>
      <p:sp>
        <p:nvSpPr>
          <p:cNvPr id="30" name="Shape 28"/>
          <p:cNvSpPr/>
          <p:nvPr/>
        </p:nvSpPr>
        <p:spPr>
          <a:xfrm>
            <a:off x="857250" y="4893707"/>
            <a:ext cx="47625" cy="47625"/>
          </a:xfrm>
          <a:prstGeom prst="ellipse">
            <a:avLst/>
          </a:prstGeom>
          <a:solidFill>
            <a:srgbClr val="C15C43"/>
          </a:solidFill>
          <a:ln/>
        </p:spPr>
      </p:sp>
      <p:sp>
        <p:nvSpPr>
          <p:cNvPr id="31" name="Text 29"/>
          <p:cNvSpPr/>
          <p:nvPr/>
        </p:nvSpPr>
        <p:spPr>
          <a:xfrm>
            <a:off x="990600" y="4827032"/>
            <a:ext cx="3878771"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zapisują się do newslettera, jeżeli taka funkcja zostanie uruchomiona;</a:t>
            </a:r>
            <a:endParaRPr lang="en-US" sz="900" dirty="0"/>
          </a:p>
        </p:txBody>
      </p:sp>
      <p:sp>
        <p:nvSpPr>
          <p:cNvPr id="32" name="Shape 30"/>
          <p:cNvSpPr/>
          <p:nvPr/>
        </p:nvSpPr>
        <p:spPr>
          <a:xfrm>
            <a:off x="857250" y="5116592"/>
            <a:ext cx="47625" cy="47625"/>
          </a:xfrm>
          <a:prstGeom prst="ellipse">
            <a:avLst/>
          </a:prstGeom>
          <a:solidFill>
            <a:srgbClr val="C15C43"/>
          </a:solidFill>
          <a:ln/>
        </p:spPr>
      </p:sp>
      <p:sp>
        <p:nvSpPr>
          <p:cNvPr id="33" name="Text 31"/>
          <p:cNvSpPr/>
          <p:nvPr/>
        </p:nvSpPr>
        <p:spPr>
          <a:xfrm>
            <a:off x="990600" y="5049917"/>
            <a:ext cx="292898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korzystają z plików cookies i podobnych technologii.</a:t>
            </a:r>
            <a:endParaRPr lang="en-US" sz="900" dirty="0"/>
          </a:p>
        </p:txBody>
      </p:sp>
      <p:sp>
        <p:nvSpPr>
          <p:cNvPr id="34" name="Text 32"/>
          <p:cNvSpPr/>
          <p:nvPr/>
        </p:nvSpPr>
        <p:spPr>
          <a:xfrm>
            <a:off x="857250" y="5310902"/>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Polityka określa w szczególności rodzaje danych, cele i podstawy ich przetwarzania, okres ich przechowywania, odbiorców danych oraz prawa osób, których dane dotyczą.</a:t>
            </a:r>
            <a:endParaRPr lang="en-US" sz="938" dirty="0"/>
          </a:p>
        </p:txBody>
      </p:sp>
      <p:sp>
        <p:nvSpPr>
          <p:cNvPr id="35" name="Text 33"/>
          <p:cNvSpPr/>
          <p:nvPr/>
        </p:nvSpPr>
        <p:spPr>
          <a:xfrm>
            <a:off x="857250" y="5877639"/>
            <a:ext cx="190857"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3.</a:t>
            </a:r>
            <a:endParaRPr lang="en-US" sz="1500" dirty="0"/>
          </a:p>
        </p:txBody>
      </p:sp>
      <p:sp>
        <p:nvSpPr>
          <p:cNvPr id="36" name="Text 34"/>
          <p:cNvSpPr/>
          <p:nvPr/>
        </p:nvSpPr>
        <p:spPr>
          <a:xfrm>
            <a:off x="1067157" y="5877639"/>
            <a:ext cx="3695343"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Jakie dane przetwarzam</a:t>
            </a:r>
            <a:endParaRPr lang="en-US" sz="1500" dirty="0"/>
          </a:p>
        </p:txBody>
      </p:sp>
      <p:sp>
        <p:nvSpPr>
          <p:cNvPr id="37" name="Text 35"/>
          <p:cNvSpPr/>
          <p:nvPr/>
        </p:nvSpPr>
        <p:spPr>
          <a:xfrm>
            <a:off x="857250" y="6182439"/>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W zależności od sposobu korzystania ze strony lub Sklepu Administrator może przetwarzać następujące dane:</a:t>
            </a:r>
            <a:endParaRPr lang="en-US" sz="938" dirty="0"/>
          </a:p>
        </p:txBody>
      </p:sp>
      <p:sp>
        <p:nvSpPr>
          <p:cNvPr id="38" name="Shape 36"/>
          <p:cNvSpPr/>
          <p:nvPr/>
        </p:nvSpPr>
        <p:spPr>
          <a:xfrm>
            <a:off x="857250" y="6494383"/>
            <a:ext cx="47625" cy="47625"/>
          </a:xfrm>
          <a:prstGeom prst="ellipse">
            <a:avLst/>
          </a:prstGeom>
          <a:solidFill>
            <a:srgbClr val="C15C43"/>
          </a:solidFill>
          <a:ln/>
        </p:spPr>
      </p:sp>
      <p:sp>
        <p:nvSpPr>
          <p:cNvPr id="39" name="Text 37"/>
          <p:cNvSpPr/>
          <p:nvPr/>
        </p:nvSpPr>
        <p:spPr>
          <a:xfrm>
            <a:off x="990600" y="6427708"/>
            <a:ext cx="868204"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imię i nazwisko;</a:t>
            </a:r>
            <a:endParaRPr lang="en-US" sz="900" dirty="0"/>
          </a:p>
        </p:txBody>
      </p:sp>
      <p:sp>
        <p:nvSpPr>
          <p:cNvPr id="40" name="Shape 38"/>
          <p:cNvSpPr/>
          <p:nvPr/>
        </p:nvSpPr>
        <p:spPr>
          <a:xfrm>
            <a:off x="857250" y="6717268"/>
            <a:ext cx="47625" cy="47625"/>
          </a:xfrm>
          <a:prstGeom prst="ellipse">
            <a:avLst/>
          </a:prstGeom>
          <a:solidFill>
            <a:srgbClr val="C15C43"/>
          </a:solidFill>
          <a:ln/>
        </p:spPr>
      </p:sp>
      <p:sp>
        <p:nvSpPr>
          <p:cNvPr id="41" name="Text 39"/>
          <p:cNvSpPr/>
          <p:nvPr/>
        </p:nvSpPr>
        <p:spPr>
          <a:xfrm>
            <a:off x="990600" y="6650593"/>
            <a:ext cx="73473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adres e-mail;</a:t>
            </a:r>
            <a:endParaRPr lang="en-US" sz="900" dirty="0"/>
          </a:p>
        </p:txBody>
      </p:sp>
      <p:sp>
        <p:nvSpPr>
          <p:cNvPr id="42" name="Shape 40"/>
          <p:cNvSpPr/>
          <p:nvPr/>
        </p:nvSpPr>
        <p:spPr>
          <a:xfrm>
            <a:off x="857250" y="6940153"/>
            <a:ext cx="47625" cy="47625"/>
          </a:xfrm>
          <a:prstGeom prst="ellipse">
            <a:avLst/>
          </a:prstGeom>
          <a:solidFill>
            <a:srgbClr val="C15C43"/>
          </a:solidFill>
          <a:ln/>
        </p:spPr>
      </p:sp>
      <p:sp>
        <p:nvSpPr>
          <p:cNvPr id="43" name="Text 41"/>
          <p:cNvSpPr/>
          <p:nvPr/>
        </p:nvSpPr>
        <p:spPr>
          <a:xfrm>
            <a:off x="990600" y="6873478"/>
            <a:ext cx="219687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numer telefonu, jeżeli zostanie podany;</a:t>
            </a:r>
            <a:endParaRPr lang="en-US" sz="900" dirty="0"/>
          </a:p>
        </p:txBody>
      </p:sp>
      <p:sp>
        <p:nvSpPr>
          <p:cNvPr id="44" name="Shape 42"/>
          <p:cNvSpPr/>
          <p:nvPr/>
        </p:nvSpPr>
        <p:spPr>
          <a:xfrm>
            <a:off x="857250" y="7163038"/>
            <a:ext cx="47625" cy="47625"/>
          </a:xfrm>
          <a:prstGeom prst="ellipse">
            <a:avLst/>
          </a:prstGeom>
          <a:solidFill>
            <a:srgbClr val="C15C43"/>
          </a:solidFill>
          <a:ln/>
        </p:spPr>
      </p:sp>
      <p:sp>
        <p:nvSpPr>
          <p:cNvPr id="45" name="Text 43"/>
          <p:cNvSpPr/>
          <p:nvPr/>
        </p:nvSpPr>
        <p:spPr>
          <a:xfrm>
            <a:off x="990600" y="7096363"/>
            <a:ext cx="357387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dane firmy i dane do faktury, w tym nazwę firmy, adres oraz NIP;</a:t>
            </a:r>
            <a:endParaRPr lang="en-US" sz="900" dirty="0"/>
          </a:p>
        </p:txBody>
      </p:sp>
      <p:sp>
        <p:nvSpPr>
          <p:cNvPr id="46" name="Shape 44"/>
          <p:cNvSpPr/>
          <p:nvPr/>
        </p:nvSpPr>
        <p:spPr>
          <a:xfrm>
            <a:off x="857250" y="7385923"/>
            <a:ext cx="47625" cy="47625"/>
          </a:xfrm>
          <a:prstGeom prst="ellipse">
            <a:avLst/>
          </a:prstGeom>
          <a:solidFill>
            <a:srgbClr val="C15C43"/>
          </a:solidFill>
          <a:ln/>
        </p:spPr>
      </p:sp>
      <p:sp>
        <p:nvSpPr>
          <p:cNvPr id="47" name="Text 45"/>
          <p:cNvSpPr/>
          <p:nvPr/>
        </p:nvSpPr>
        <p:spPr>
          <a:xfrm>
            <a:off x="990600" y="7319248"/>
            <a:ext cx="741610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dane związane z zamówieniem, w szczególności wybrany Produkt cyfrowy, kwotę, numer zamówienia, datę zakupu i status płatności;</a:t>
            </a:r>
            <a:endParaRPr lang="en-US" sz="900" dirty="0"/>
          </a:p>
        </p:txBody>
      </p:sp>
      <p:sp>
        <p:nvSpPr>
          <p:cNvPr id="48" name="Shape 46"/>
          <p:cNvSpPr/>
          <p:nvPr/>
        </p:nvSpPr>
        <p:spPr>
          <a:xfrm>
            <a:off x="857250" y="7608808"/>
            <a:ext cx="47625" cy="47625"/>
          </a:xfrm>
          <a:prstGeom prst="ellipse">
            <a:avLst/>
          </a:prstGeom>
          <a:solidFill>
            <a:srgbClr val="C15C43"/>
          </a:solidFill>
          <a:ln/>
        </p:spPr>
      </p:sp>
      <p:sp>
        <p:nvSpPr>
          <p:cNvPr id="49" name="Text 47"/>
          <p:cNvSpPr/>
          <p:nvPr/>
        </p:nvSpPr>
        <p:spPr>
          <a:xfrm>
            <a:off x="990600" y="7542133"/>
            <a:ext cx="6227826"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dane zawarte w korespondencji, reklamacji, zgłoszeniu technicznym lub oświadczeniu o odstąpieniu od umowy;</a:t>
            </a:r>
            <a:endParaRPr lang="en-US" sz="900" dirty="0"/>
          </a:p>
        </p:txBody>
      </p:sp>
      <p:sp>
        <p:nvSpPr>
          <p:cNvPr id="50" name="Shape 48"/>
          <p:cNvSpPr/>
          <p:nvPr/>
        </p:nvSpPr>
        <p:spPr>
          <a:xfrm>
            <a:off x="857250" y="7831693"/>
            <a:ext cx="47625" cy="47625"/>
          </a:xfrm>
          <a:prstGeom prst="ellipse">
            <a:avLst/>
          </a:prstGeom>
          <a:solidFill>
            <a:srgbClr val="C15C43"/>
          </a:solidFill>
          <a:ln/>
        </p:spPr>
      </p:sp>
      <p:sp>
        <p:nvSpPr>
          <p:cNvPr id="51" name="Text 49"/>
          <p:cNvSpPr/>
          <p:nvPr/>
        </p:nvSpPr>
        <p:spPr>
          <a:xfrm>
            <a:off x="990600" y="7765018"/>
            <a:ext cx="8107752"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dane techniczne, takie jak adres IP, dane urządzenia, system operacyjny, przeglądarka, data i czas wizyty oraz informacje o korzystaniu ze strony;</a:t>
            </a:r>
            <a:endParaRPr lang="en-US" sz="900" dirty="0"/>
          </a:p>
        </p:txBody>
      </p:sp>
      <p:sp>
        <p:nvSpPr>
          <p:cNvPr id="52" name="Shape 50"/>
          <p:cNvSpPr/>
          <p:nvPr/>
        </p:nvSpPr>
        <p:spPr>
          <a:xfrm>
            <a:off x="857250" y="8054578"/>
            <a:ext cx="47625" cy="47625"/>
          </a:xfrm>
          <a:prstGeom prst="ellipse">
            <a:avLst/>
          </a:prstGeom>
          <a:solidFill>
            <a:srgbClr val="C15C43"/>
          </a:solidFill>
          <a:ln/>
        </p:spPr>
      </p:sp>
      <p:sp>
        <p:nvSpPr>
          <p:cNvPr id="53" name="Text 51"/>
          <p:cNvSpPr/>
          <p:nvPr/>
        </p:nvSpPr>
        <p:spPr>
          <a:xfrm>
            <a:off x="990600" y="7987903"/>
            <a:ext cx="499606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dane zbierane przez pliki cookies i podobne technologie, zgodnie z udzielonymi zgodami.</a:t>
            </a:r>
            <a:endParaRPr lang="en-US" sz="900" dirty="0"/>
          </a:p>
        </p:txBody>
      </p:sp>
      <p:sp>
        <p:nvSpPr>
          <p:cNvPr id="54" name="Shape 52"/>
          <p:cNvSpPr/>
          <p:nvPr/>
        </p:nvSpPr>
        <p:spPr>
          <a:xfrm>
            <a:off x="857250" y="8248888"/>
            <a:ext cx="7810500" cy="872847"/>
          </a:xfrm>
          <a:prstGeom prst="rect">
            <a:avLst/>
          </a:prstGeom>
          <a:solidFill>
            <a:srgbClr val="FDFBF4"/>
          </a:solidFill>
          <a:ln/>
        </p:spPr>
      </p:sp>
      <p:sp>
        <p:nvSpPr>
          <p:cNvPr id="55" name="Shape 53"/>
          <p:cNvSpPr/>
          <p:nvPr/>
        </p:nvSpPr>
        <p:spPr>
          <a:xfrm>
            <a:off x="857250" y="9114116"/>
            <a:ext cx="7810500" cy="9525"/>
          </a:xfrm>
          <a:prstGeom prst="rect">
            <a:avLst/>
          </a:prstGeom>
          <a:solidFill>
            <a:srgbClr val="E4D9B8"/>
          </a:solidFill>
          <a:ln/>
        </p:spPr>
      </p:sp>
      <p:sp>
        <p:nvSpPr>
          <p:cNvPr id="56" name="Shape 54"/>
          <p:cNvSpPr/>
          <p:nvPr/>
        </p:nvSpPr>
        <p:spPr>
          <a:xfrm>
            <a:off x="857250" y="8248888"/>
            <a:ext cx="7810500" cy="9525"/>
          </a:xfrm>
          <a:prstGeom prst="rect">
            <a:avLst/>
          </a:prstGeom>
          <a:solidFill>
            <a:srgbClr val="E4D9B8"/>
          </a:solidFill>
          <a:ln/>
        </p:spPr>
      </p:sp>
      <p:sp>
        <p:nvSpPr>
          <p:cNvPr id="57" name="Shape 55"/>
          <p:cNvSpPr/>
          <p:nvPr/>
        </p:nvSpPr>
        <p:spPr>
          <a:xfrm>
            <a:off x="857250" y="8248888"/>
            <a:ext cx="38100" cy="872847"/>
          </a:xfrm>
          <a:prstGeom prst="rect">
            <a:avLst/>
          </a:prstGeom>
          <a:solidFill>
            <a:srgbClr val="CBA65A"/>
          </a:solidFill>
          <a:ln/>
        </p:spPr>
      </p:sp>
      <p:sp>
        <p:nvSpPr>
          <p:cNvPr id="58" name="Shape 56"/>
          <p:cNvSpPr/>
          <p:nvPr/>
        </p:nvSpPr>
        <p:spPr>
          <a:xfrm>
            <a:off x="8660130" y="8248888"/>
            <a:ext cx="9525" cy="872847"/>
          </a:xfrm>
          <a:prstGeom prst="rect">
            <a:avLst/>
          </a:prstGeom>
          <a:solidFill>
            <a:srgbClr val="E4D9B8"/>
          </a:solidFill>
          <a:ln/>
        </p:spPr>
      </p:sp>
      <p:sp>
        <p:nvSpPr>
          <p:cNvPr id="59" name="Text 57"/>
          <p:cNvSpPr/>
          <p:nvPr/>
        </p:nvSpPr>
        <p:spPr>
          <a:xfrm>
            <a:off x="1038225" y="8361283"/>
            <a:ext cx="8226933" cy="152400"/>
          </a:xfrm>
          <a:prstGeom prst="rect">
            <a:avLst/>
          </a:prstGeom>
          <a:noFill/>
          <a:ln/>
        </p:spPr>
        <p:txBody>
          <a:bodyPr wrap="square" lIns="25400" tIns="25400" rIns="25400" bIns="25400" rtlCol="0" anchor="t">
            <a:normAutofit/>
          </a:bodyPr>
          <a:lstStyle/>
          <a:p>
            <a:pPr marL="0" indent="0" algn="l">
              <a:buNone/>
            </a:pPr>
            <a:r>
              <a:rPr lang="en-US" sz="713" b="1" kern="0" spc="71" dirty="0">
                <a:solidFill>
                  <a:srgbClr val="C15C43"/>
                </a:solidFill>
                <a:latin typeface="Overpass" pitchFamily="34" charset="0"/>
                <a:ea typeface="Overpass" pitchFamily="34" charset="-122"/>
                <a:cs typeface="Overpass" pitchFamily="34" charset="-120"/>
              </a:rPr>
              <a:t>DANE SZCZEGÓLNEJ KATEGORII</a:t>
            </a:r>
            <a:endParaRPr lang="en-US" sz="713" dirty="0"/>
          </a:p>
        </p:txBody>
      </p:sp>
      <p:sp>
        <p:nvSpPr>
          <p:cNvPr id="60" name="Text 58"/>
          <p:cNvSpPr/>
          <p:nvPr/>
        </p:nvSpPr>
        <p:spPr>
          <a:xfrm>
            <a:off x="1038225" y="8523208"/>
            <a:ext cx="7703401" cy="524232"/>
          </a:xfrm>
          <a:prstGeom prst="rect">
            <a:avLst/>
          </a:prstGeom>
          <a:noFill/>
          <a:ln/>
        </p:spPr>
        <p:txBody>
          <a:bodyPr wrap="square" lIns="25400" tIns="25400" rIns="25400" bIns="25400" rtlCol="0" anchor="t">
            <a:normAutofit/>
          </a:bodyPr>
          <a:lstStyle/>
          <a:p>
            <a:pPr marL="0" indent="0" algn="l">
              <a:lnSpc>
                <a:spcPct val="111974"/>
              </a:lnSpc>
              <a:buNone/>
            </a:pPr>
            <a:r>
              <a:rPr lang="en-US" sz="863" dirty="0">
                <a:solidFill>
                  <a:srgbClr val="3A3F4D"/>
                </a:solidFill>
                <a:latin typeface="Overpass" pitchFamily="34" charset="0"/>
                <a:ea typeface="Overpass" pitchFamily="34" charset="-122"/>
                <a:cs typeface="Overpass" pitchFamily="34" charset="-120"/>
              </a:rPr>
              <a:t>Administrator nie wymaga przekazywania danych szczególnej kategorii, takich jak informacje o zdrowiu fizycznym lub psychicznym, przekonaniach, poglądach politycznych, wyznaniu, życiu seksualnym albo orientacji seksualnej. Proszę nie przekazywać takich danych w formularzu kontaktowym, wiadomościach e-mail ani podczas zakupu, jeśli nie są konieczne do załatwienia sprawy.</a:t>
            </a:r>
            <a:endParaRPr lang="en-US" sz="863" dirty="0"/>
          </a:p>
        </p:txBody>
      </p:sp>
      <p:sp>
        <p:nvSpPr>
          <p:cNvPr id="61" name="Text 59"/>
          <p:cNvSpPr/>
          <p:nvPr/>
        </p:nvSpPr>
        <p:spPr>
          <a:xfrm>
            <a:off x="857250" y="9312236"/>
            <a:ext cx="202644"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4.</a:t>
            </a:r>
            <a:endParaRPr lang="en-US" sz="1500" dirty="0"/>
          </a:p>
        </p:txBody>
      </p:sp>
      <p:sp>
        <p:nvSpPr>
          <p:cNvPr id="62" name="Text 60"/>
          <p:cNvSpPr/>
          <p:nvPr/>
        </p:nvSpPr>
        <p:spPr>
          <a:xfrm>
            <a:off x="1078944" y="9312236"/>
            <a:ext cx="4844528"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Cele i podstawy przetwarzania</a:t>
            </a:r>
            <a:endParaRPr lang="en-US" sz="1500" dirty="0"/>
          </a:p>
        </p:txBody>
      </p:sp>
      <p:sp>
        <p:nvSpPr>
          <p:cNvPr id="63" name="Text 61"/>
          <p:cNvSpPr/>
          <p:nvPr/>
        </p:nvSpPr>
        <p:spPr>
          <a:xfrm>
            <a:off x="857250" y="9617036"/>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Administrator przetwarza dane osobowe wyłącznie wtedy, gdy istnieje ku temu odpowiednia podstawa prawna.</a:t>
            </a:r>
            <a:endParaRPr lang="en-US" sz="938" dirty="0"/>
          </a:p>
        </p:txBody>
      </p:sp>
      <p:sp>
        <p:nvSpPr>
          <p:cNvPr id="64" name="Shape 62"/>
          <p:cNvSpPr/>
          <p:nvPr/>
        </p:nvSpPr>
        <p:spPr>
          <a:xfrm>
            <a:off x="857250" y="12573000"/>
            <a:ext cx="7810500" cy="9525"/>
          </a:xfrm>
          <a:prstGeom prst="rect">
            <a:avLst/>
          </a:prstGeom>
          <a:solidFill>
            <a:srgbClr val="D8CBA0"/>
          </a:solidFill>
          <a:ln/>
        </p:spPr>
      </p:sp>
      <p:sp>
        <p:nvSpPr>
          <p:cNvPr id="65" name="Shape 63"/>
          <p:cNvSpPr/>
          <p:nvPr/>
        </p:nvSpPr>
        <p:spPr>
          <a:xfrm>
            <a:off x="857250" y="12757785"/>
            <a:ext cx="57150" cy="57150"/>
          </a:xfrm>
          <a:prstGeom prst="ellipse">
            <a:avLst/>
          </a:prstGeom>
          <a:solidFill>
            <a:srgbClr val="1B2A4A"/>
          </a:solidFill>
          <a:ln/>
        </p:spPr>
      </p:sp>
      <p:sp>
        <p:nvSpPr>
          <p:cNvPr id="66" name="Shape 64"/>
          <p:cNvSpPr/>
          <p:nvPr/>
        </p:nvSpPr>
        <p:spPr>
          <a:xfrm>
            <a:off x="971550" y="12757785"/>
            <a:ext cx="57150" cy="57150"/>
          </a:xfrm>
          <a:prstGeom prst="ellipse">
            <a:avLst/>
          </a:prstGeom>
          <a:solidFill>
            <a:srgbClr val="C15C43"/>
          </a:solidFill>
          <a:ln/>
        </p:spPr>
      </p:sp>
      <p:sp>
        <p:nvSpPr>
          <p:cNvPr id="67" name="Shape 65"/>
          <p:cNvSpPr/>
          <p:nvPr/>
        </p:nvSpPr>
        <p:spPr>
          <a:xfrm>
            <a:off x="1085850" y="12757785"/>
            <a:ext cx="57150" cy="57150"/>
          </a:xfrm>
          <a:prstGeom prst="ellipse">
            <a:avLst/>
          </a:prstGeom>
          <a:solidFill>
            <a:srgbClr val="6E9574"/>
          </a:solidFill>
          <a:ln/>
        </p:spPr>
      </p:sp>
      <p:sp>
        <p:nvSpPr>
          <p:cNvPr id="68" name="Text 66"/>
          <p:cNvSpPr/>
          <p:nvPr/>
        </p:nvSpPr>
        <p:spPr>
          <a:xfrm>
            <a:off x="4462105" y="12721590"/>
            <a:ext cx="892850"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HUMAN CORE</a:t>
            </a:r>
            <a:endParaRPr lang="en-US" sz="825" dirty="0"/>
          </a:p>
        </p:txBody>
      </p:sp>
      <p:sp>
        <p:nvSpPr>
          <p:cNvPr id="69" name="Text 67"/>
          <p:cNvSpPr/>
          <p:nvPr/>
        </p:nvSpPr>
        <p:spPr>
          <a:xfrm>
            <a:off x="8597741" y="12713970"/>
            <a:ext cx="146209" cy="182880"/>
          </a:xfrm>
          <a:prstGeom prst="rect">
            <a:avLst/>
          </a:prstGeom>
          <a:noFill/>
          <a:ln/>
        </p:spPr>
        <p:txBody>
          <a:bodyPr wrap="square" lIns="25400" tIns="25400" rIns="25400" bIns="25400" rtlCol="0" anchor="t">
            <a:normAutofit/>
          </a:bodyPr>
          <a:lstStyle/>
          <a:p>
            <a:pPr marL="0" indent="0" algn="l">
              <a:buNone/>
            </a:pPr>
            <a:r>
              <a:rPr lang="en-US" sz="900" dirty="0">
                <a:solidFill>
                  <a:srgbClr val="8A8270"/>
                </a:solidFill>
                <a:latin typeface="Overpass" pitchFamily="34" charset="0"/>
                <a:ea typeface="Overpass" pitchFamily="34" charset="-122"/>
                <a:cs typeface="Overpass"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3E7"/>
        </a:solidFill>
        <a:effectLst/>
      </p:bgPr>
    </p:bg>
    <p:spTree>
      <p:nvGrpSpPr>
        <p:cNvPr id="1" name=""/>
        <p:cNvGrpSpPr/>
        <p:nvPr/>
      </p:nvGrpSpPr>
      <p:grpSpPr>
        <a:xfrm>
          <a:off x="0" y="0"/>
          <a:ext cx="0" cy="0"/>
          <a:chOff x="0" y="0"/>
          <a:chExt cx="0" cy="0"/>
        </a:xfrm>
      </p:grpSpPr>
      <p:sp>
        <p:nvSpPr>
          <p:cNvPr id="2" name="Shape 0"/>
          <p:cNvSpPr/>
          <p:nvPr/>
        </p:nvSpPr>
        <p:spPr>
          <a:xfrm>
            <a:off x="323850" y="323850"/>
            <a:ext cx="8877300" cy="12820650"/>
          </a:xfrm>
          <a:prstGeom prst="rect">
            <a:avLst/>
          </a:prstGeom>
          <a:ln w="7620">
            <a:solidFill>
              <a:srgbClr val="CBA65A"/>
            </a:solidFill>
            <a:prstDash val="solid"/>
          </a:ln>
        </p:spPr>
      </p:sp>
      <p:sp>
        <p:nvSpPr>
          <p:cNvPr id="3" name="Shape 1"/>
          <p:cNvSpPr/>
          <p:nvPr/>
        </p:nvSpPr>
        <p:spPr>
          <a:xfrm>
            <a:off x="857250" y="853440"/>
            <a:ext cx="7810500" cy="9525"/>
          </a:xfrm>
          <a:prstGeom prst="rect">
            <a:avLst/>
          </a:prstGeom>
          <a:solidFill>
            <a:srgbClr val="D8CBA0"/>
          </a:solidFill>
          <a:ln/>
        </p:spPr>
      </p:sp>
      <p:sp>
        <p:nvSpPr>
          <p:cNvPr id="4" name="Text 2"/>
          <p:cNvSpPr/>
          <p:nvPr/>
        </p:nvSpPr>
        <p:spPr>
          <a:xfrm>
            <a:off x="857250" y="609600"/>
            <a:ext cx="2656177" cy="167640"/>
          </a:xfrm>
          <a:prstGeom prst="rect">
            <a:avLst/>
          </a:prstGeom>
          <a:noFill/>
          <a:ln/>
        </p:spPr>
        <p:txBody>
          <a:bodyPr wrap="square" lIns="25400" tIns="25400" rIns="25400" bIns="25400" rtlCol="0" anchor="t">
            <a:normAutofit/>
          </a:bodyPr>
          <a:lstStyle/>
          <a:p>
            <a:pPr marL="0" indent="0" algn="l">
              <a:buNone/>
            </a:pPr>
            <a:r>
              <a:rPr lang="en-US" sz="825" b="1" kern="0" spc="116" dirty="0">
                <a:solidFill>
                  <a:srgbClr val="8A8270"/>
                </a:solidFill>
                <a:latin typeface="Overpass" pitchFamily="34" charset="0"/>
                <a:ea typeface="Overpass" pitchFamily="34" charset="-122"/>
                <a:cs typeface="Overpass" pitchFamily="34" charset="-120"/>
              </a:rPr>
              <a:t>POLITYKA PRYWATNOŚCI HUMAN CORE</a:t>
            </a:r>
            <a:endParaRPr lang="en-US" sz="825" dirty="0"/>
          </a:p>
        </p:txBody>
      </p:sp>
      <p:sp>
        <p:nvSpPr>
          <p:cNvPr id="5" name="Text 3"/>
          <p:cNvSpPr/>
          <p:nvPr/>
        </p:nvSpPr>
        <p:spPr>
          <a:xfrm>
            <a:off x="8442603" y="609600"/>
            <a:ext cx="301347"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5–6</a:t>
            </a:r>
            <a:endParaRPr lang="en-US" sz="825" dirty="0"/>
          </a:p>
        </p:txBody>
      </p:sp>
      <p:sp>
        <p:nvSpPr>
          <p:cNvPr id="6" name="Shape 4"/>
          <p:cNvSpPr/>
          <p:nvPr/>
        </p:nvSpPr>
        <p:spPr>
          <a:xfrm>
            <a:off x="857250" y="946785"/>
            <a:ext cx="7810500" cy="4474845"/>
          </a:xfrm>
          <a:prstGeom prst="rect">
            <a:avLst/>
          </a:prstGeom>
          <a:solidFill>
            <a:srgbClr val="FDFBF4"/>
          </a:solidFill>
          <a:ln w="7620">
            <a:solidFill>
              <a:srgbClr val="E4D9B8"/>
            </a:solidFill>
            <a:prstDash val="solid"/>
          </a:ln>
        </p:spPr>
      </p:sp>
      <p:sp>
        <p:nvSpPr>
          <p:cNvPr id="7" name="Shape 5"/>
          <p:cNvSpPr/>
          <p:nvPr/>
        </p:nvSpPr>
        <p:spPr>
          <a:xfrm>
            <a:off x="864870" y="954405"/>
            <a:ext cx="7795260" cy="289560"/>
          </a:xfrm>
          <a:prstGeom prst="rect">
            <a:avLst/>
          </a:prstGeom>
          <a:solidFill>
            <a:srgbClr val="EFE7D2"/>
          </a:solidFill>
          <a:ln/>
        </p:spPr>
      </p:sp>
      <p:sp>
        <p:nvSpPr>
          <p:cNvPr id="8" name="Shape 6"/>
          <p:cNvSpPr/>
          <p:nvPr/>
        </p:nvSpPr>
        <p:spPr>
          <a:xfrm>
            <a:off x="864870" y="1236345"/>
            <a:ext cx="2521982" cy="9525"/>
          </a:xfrm>
          <a:prstGeom prst="rect">
            <a:avLst/>
          </a:prstGeom>
          <a:solidFill>
            <a:srgbClr val="D8CBA0"/>
          </a:solidFill>
          <a:ln/>
        </p:spPr>
      </p:sp>
      <p:sp>
        <p:nvSpPr>
          <p:cNvPr id="9" name="Text 7"/>
          <p:cNvSpPr/>
          <p:nvPr/>
        </p:nvSpPr>
        <p:spPr>
          <a:xfrm>
            <a:off x="979170" y="1030605"/>
            <a:ext cx="2369582" cy="167640"/>
          </a:xfrm>
          <a:prstGeom prst="rect">
            <a:avLst/>
          </a:prstGeom>
          <a:noFill/>
          <a:ln/>
        </p:spPr>
        <p:txBody>
          <a:bodyPr wrap="square" lIns="25400" tIns="25400" rIns="25400" bIns="25400" rtlCol="0" anchor="t">
            <a:normAutofit/>
          </a:bodyPr>
          <a:lstStyle/>
          <a:p>
            <a:pPr marL="0" indent="0" algn="l">
              <a:buNone/>
            </a:pPr>
            <a:r>
              <a:rPr lang="en-US" sz="788" b="1" kern="0" spc="47" dirty="0">
                <a:solidFill>
                  <a:srgbClr val="1B2A4A"/>
                </a:solidFill>
                <a:latin typeface="Overpass" pitchFamily="34" charset="0"/>
                <a:ea typeface="Overpass" pitchFamily="34" charset="-122"/>
                <a:cs typeface="Overpass" pitchFamily="34" charset="-120"/>
              </a:rPr>
              <a:t>CEL PRZETWARZANIA</a:t>
            </a:r>
            <a:endParaRPr lang="en-US" sz="788" dirty="0"/>
          </a:p>
        </p:txBody>
      </p:sp>
      <p:sp>
        <p:nvSpPr>
          <p:cNvPr id="10" name="Shape 8"/>
          <p:cNvSpPr/>
          <p:nvPr/>
        </p:nvSpPr>
        <p:spPr>
          <a:xfrm>
            <a:off x="3386852" y="1236345"/>
            <a:ext cx="2292667" cy="9525"/>
          </a:xfrm>
          <a:prstGeom prst="rect">
            <a:avLst/>
          </a:prstGeom>
          <a:solidFill>
            <a:srgbClr val="D8CBA0"/>
          </a:solidFill>
          <a:ln/>
        </p:spPr>
      </p:sp>
      <p:sp>
        <p:nvSpPr>
          <p:cNvPr id="11" name="Text 9"/>
          <p:cNvSpPr/>
          <p:nvPr/>
        </p:nvSpPr>
        <p:spPr>
          <a:xfrm>
            <a:off x="3501152" y="1030605"/>
            <a:ext cx="2140267" cy="167640"/>
          </a:xfrm>
          <a:prstGeom prst="rect">
            <a:avLst/>
          </a:prstGeom>
          <a:noFill/>
          <a:ln/>
        </p:spPr>
        <p:txBody>
          <a:bodyPr wrap="square" lIns="25400" tIns="25400" rIns="25400" bIns="25400" rtlCol="0" anchor="t">
            <a:normAutofit/>
          </a:bodyPr>
          <a:lstStyle/>
          <a:p>
            <a:pPr marL="0" indent="0" algn="l">
              <a:buNone/>
            </a:pPr>
            <a:r>
              <a:rPr lang="en-US" sz="788" b="1" kern="0" spc="47" dirty="0">
                <a:solidFill>
                  <a:srgbClr val="1B2A4A"/>
                </a:solidFill>
                <a:latin typeface="Overpass" pitchFamily="34" charset="0"/>
                <a:ea typeface="Overpass" pitchFamily="34" charset="-122"/>
                <a:cs typeface="Overpass" pitchFamily="34" charset="-120"/>
              </a:rPr>
              <a:t>ZAKRES DANYCH</a:t>
            </a:r>
            <a:endParaRPr lang="en-US" sz="788" dirty="0"/>
          </a:p>
        </p:txBody>
      </p:sp>
      <p:sp>
        <p:nvSpPr>
          <p:cNvPr id="12" name="Shape 10"/>
          <p:cNvSpPr/>
          <p:nvPr/>
        </p:nvSpPr>
        <p:spPr>
          <a:xfrm>
            <a:off x="5679520" y="1236345"/>
            <a:ext cx="2980611" cy="9525"/>
          </a:xfrm>
          <a:prstGeom prst="rect">
            <a:avLst/>
          </a:prstGeom>
          <a:solidFill>
            <a:srgbClr val="D8CBA0"/>
          </a:solidFill>
          <a:ln/>
        </p:spPr>
      </p:sp>
      <p:sp>
        <p:nvSpPr>
          <p:cNvPr id="13" name="Text 11"/>
          <p:cNvSpPr/>
          <p:nvPr/>
        </p:nvSpPr>
        <p:spPr>
          <a:xfrm>
            <a:off x="5793820" y="1030605"/>
            <a:ext cx="2841429" cy="167640"/>
          </a:xfrm>
          <a:prstGeom prst="rect">
            <a:avLst/>
          </a:prstGeom>
          <a:noFill/>
          <a:ln/>
        </p:spPr>
        <p:txBody>
          <a:bodyPr wrap="square" lIns="25400" tIns="25400" rIns="25400" bIns="25400" rtlCol="0" anchor="t">
            <a:normAutofit/>
          </a:bodyPr>
          <a:lstStyle/>
          <a:p>
            <a:pPr marL="0" indent="0" algn="l">
              <a:buNone/>
            </a:pPr>
            <a:r>
              <a:rPr lang="en-US" sz="788" b="1" kern="0" spc="47" dirty="0">
                <a:solidFill>
                  <a:srgbClr val="1B2A4A"/>
                </a:solidFill>
                <a:latin typeface="Overpass" pitchFamily="34" charset="0"/>
                <a:ea typeface="Overpass" pitchFamily="34" charset="-122"/>
                <a:cs typeface="Overpass" pitchFamily="34" charset="-120"/>
              </a:rPr>
              <a:t>PODSTAWA PRAWNA</a:t>
            </a:r>
            <a:endParaRPr lang="en-US" sz="788" dirty="0"/>
          </a:p>
        </p:txBody>
      </p:sp>
      <p:sp>
        <p:nvSpPr>
          <p:cNvPr id="14" name="Shape 12"/>
          <p:cNvSpPr/>
          <p:nvPr/>
        </p:nvSpPr>
        <p:spPr>
          <a:xfrm>
            <a:off x="864870" y="1243965"/>
            <a:ext cx="7795260" cy="9525"/>
          </a:xfrm>
          <a:prstGeom prst="rect">
            <a:avLst/>
          </a:prstGeom>
          <a:solidFill>
            <a:srgbClr val="E9DFC0"/>
          </a:solidFill>
          <a:ln/>
        </p:spPr>
      </p:sp>
      <p:sp>
        <p:nvSpPr>
          <p:cNvPr id="15" name="Text 13"/>
          <p:cNvSpPr/>
          <p:nvPr/>
        </p:nvSpPr>
        <p:spPr>
          <a:xfrm>
            <a:off x="979170" y="1337310"/>
            <a:ext cx="2369582"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Obsługa strony i Sklepu</a:t>
            </a:r>
            <a:endParaRPr lang="en-US" sz="825" dirty="0"/>
          </a:p>
        </p:txBody>
      </p:sp>
      <p:sp>
        <p:nvSpPr>
          <p:cNvPr id="16" name="Text 14"/>
          <p:cNvSpPr/>
          <p:nvPr/>
        </p:nvSpPr>
        <p:spPr>
          <a:xfrm>
            <a:off x="3501152" y="1337310"/>
            <a:ext cx="2140267"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techniczne, cookies niezbędne</a:t>
            </a:r>
            <a:endParaRPr lang="en-US" sz="825" dirty="0"/>
          </a:p>
        </p:txBody>
      </p:sp>
      <p:sp>
        <p:nvSpPr>
          <p:cNvPr id="17" name="Text 15"/>
          <p:cNvSpPr/>
          <p:nvPr/>
        </p:nvSpPr>
        <p:spPr>
          <a:xfrm>
            <a:off x="5793820" y="1337310"/>
            <a:ext cx="2841429"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f RODO – prawnie uzasadniony interes Administratora</a:t>
            </a:r>
            <a:endParaRPr lang="en-US" sz="825" dirty="0"/>
          </a:p>
        </p:txBody>
      </p:sp>
      <p:sp>
        <p:nvSpPr>
          <p:cNvPr id="18" name="Shape 16"/>
          <p:cNvSpPr/>
          <p:nvPr/>
        </p:nvSpPr>
        <p:spPr>
          <a:xfrm>
            <a:off x="864870" y="1720453"/>
            <a:ext cx="7795260" cy="9525"/>
          </a:xfrm>
          <a:prstGeom prst="rect">
            <a:avLst/>
          </a:prstGeom>
          <a:solidFill>
            <a:srgbClr val="E9DFC0"/>
          </a:solidFill>
          <a:ln/>
        </p:spPr>
      </p:sp>
      <p:sp>
        <p:nvSpPr>
          <p:cNvPr id="19" name="Text 17"/>
          <p:cNvSpPr/>
          <p:nvPr/>
        </p:nvSpPr>
        <p:spPr>
          <a:xfrm>
            <a:off x="979170" y="1813798"/>
            <a:ext cx="2369582"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Przyjęcie i realizacja zamówienia</a:t>
            </a:r>
            <a:endParaRPr lang="en-US" sz="825" dirty="0"/>
          </a:p>
        </p:txBody>
      </p:sp>
      <p:sp>
        <p:nvSpPr>
          <p:cNvPr id="20" name="Text 18"/>
          <p:cNvSpPr/>
          <p:nvPr/>
        </p:nvSpPr>
        <p:spPr>
          <a:xfrm>
            <a:off x="3501152" y="1813798"/>
            <a:ext cx="2140267"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Imię, nazwisko, e-mail, dane zamówienia</a:t>
            </a:r>
            <a:endParaRPr lang="en-US" sz="825" dirty="0"/>
          </a:p>
        </p:txBody>
      </p:sp>
      <p:sp>
        <p:nvSpPr>
          <p:cNvPr id="21" name="Text 19"/>
          <p:cNvSpPr/>
          <p:nvPr/>
        </p:nvSpPr>
        <p:spPr>
          <a:xfrm>
            <a:off x="5793820" y="1813798"/>
            <a:ext cx="2841429"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b RODO – wykonanie umowy</a:t>
            </a:r>
            <a:endParaRPr lang="en-US" sz="825" dirty="0"/>
          </a:p>
        </p:txBody>
      </p:sp>
      <p:sp>
        <p:nvSpPr>
          <p:cNvPr id="22" name="Shape 20"/>
          <p:cNvSpPr/>
          <p:nvPr/>
        </p:nvSpPr>
        <p:spPr>
          <a:xfrm>
            <a:off x="864870" y="2048232"/>
            <a:ext cx="7795260" cy="9525"/>
          </a:xfrm>
          <a:prstGeom prst="rect">
            <a:avLst/>
          </a:prstGeom>
          <a:solidFill>
            <a:srgbClr val="E9DFC0"/>
          </a:solidFill>
          <a:ln/>
        </p:spPr>
      </p:sp>
      <p:sp>
        <p:nvSpPr>
          <p:cNvPr id="23" name="Text 21"/>
          <p:cNvSpPr/>
          <p:nvPr/>
        </p:nvSpPr>
        <p:spPr>
          <a:xfrm>
            <a:off x="979170" y="2141577"/>
            <a:ext cx="2369582"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Dostarczenie Produktu cyfrowego</a:t>
            </a:r>
            <a:endParaRPr lang="en-US" sz="825" dirty="0"/>
          </a:p>
        </p:txBody>
      </p:sp>
      <p:sp>
        <p:nvSpPr>
          <p:cNvPr id="24" name="Text 22"/>
          <p:cNvSpPr/>
          <p:nvPr/>
        </p:nvSpPr>
        <p:spPr>
          <a:xfrm>
            <a:off x="3501152" y="2141577"/>
            <a:ext cx="2140267"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E-mail, dane zamówienia, status płatności</a:t>
            </a:r>
            <a:endParaRPr lang="en-US" sz="825" dirty="0"/>
          </a:p>
        </p:txBody>
      </p:sp>
      <p:sp>
        <p:nvSpPr>
          <p:cNvPr id="25" name="Text 23"/>
          <p:cNvSpPr/>
          <p:nvPr/>
        </p:nvSpPr>
        <p:spPr>
          <a:xfrm>
            <a:off x="5793820" y="2141577"/>
            <a:ext cx="2841429"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b RODO – wykonanie umowy</a:t>
            </a:r>
            <a:endParaRPr lang="en-US" sz="825" dirty="0"/>
          </a:p>
        </p:txBody>
      </p:sp>
      <p:sp>
        <p:nvSpPr>
          <p:cNvPr id="26" name="Shape 24"/>
          <p:cNvSpPr/>
          <p:nvPr/>
        </p:nvSpPr>
        <p:spPr>
          <a:xfrm>
            <a:off x="864870" y="2376011"/>
            <a:ext cx="7795260" cy="9525"/>
          </a:xfrm>
          <a:prstGeom prst="rect">
            <a:avLst/>
          </a:prstGeom>
          <a:solidFill>
            <a:srgbClr val="E9DFC0"/>
          </a:solidFill>
          <a:ln/>
        </p:spPr>
      </p:sp>
      <p:sp>
        <p:nvSpPr>
          <p:cNvPr id="27" name="Text 25"/>
          <p:cNvSpPr/>
          <p:nvPr/>
        </p:nvSpPr>
        <p:spPr>
          <a:xfrm>
            <a:off x="979170" y="2469356"/>
            <a:ext cx="2369582"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Obsługa płatności</a:t>
            </a:r>
            <a:endParaRPr lang="en-US" sz="825" dirty="0"/>
          </a:p>
        </p:txBody>
      </p:sp>
      <p:sp>
        <p:nvSpPr>
          <p:cNvPr id="28" name="Text 26"/>
          <p:cNvSpPr/>
          <p:nvPr/>
        </p:nvSpPr>
        <p:spPr>
          <a:xfrm>
            <a:off x="3501152" y="2469356"/>
            <a:ext cx="2140267"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zamówienia, kwota, status płatności</a:t>
            </a:r>
            <a:endParaRPr lang="en-US" sz="825" dirty="0"/>
          </a:p>
        </p:txBody>
      </p:sp>
      <p:sp>
        <p:nvSpPr>
          <p:cNvPr id="29" name="Text 27"/>
          <p:cNvSpPr/>
          <p:nvPr/>
        </p:nvSpPr>
        <p:spPr>
          <a:xfrm>
            <a:off x="5793820" y="2469356"/>
            <a:ext cx="2841429"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b RODO – wykonanie umowy</a:t>
            </a:r>
            <a:endParaRPr lang="en-US" sz="825" dirty="0"/>
          </a:p>
        </p:txBody>
      </p:sp>
      <p:sp>
        <p:nvSpPr>
          <p:cNvPr id="30" name="Shape 28"/>
          <p:cNvSpPr/>
          <p:nvPr/>
        </p:nvSpPr>
        <p:spPr>
          <a:xfrm>
            <a:off x="864870" y="2703790"/>
            <a:ext cx="7795260" cy="9525"/>
          </a:xfrm>
          <a:prstGeom prst="rect">
            <a:avLst/>
          </a:prstGeom>
          <a:solidFill>
            <a:srgbClr val="E9DFC0"/>
          </a:solidFill>
          <a:ln/>
        </p:spPr>
      </p:sp>
      <p:sp>
        <p:nvSpPr>
          <p:cNvPr id="31" name="Text 29"/>
          <p:cNvSpPr/>
          <p:nvPr/>
        </p:nvSpPr>
        <p:spPr>
          <a:xfrm>
            <a:off x="979170" y="2797135"/>
            <a:ext cx="2369582"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Wystawienie i przechowywanie dokumentów księgowych</a:t>
            </a:r>
            <a:endParaRPr lang="en-US" sz="825" dirty="0"/>
          </a:p>
        </p:txBody>
      </p:sp>
      <p:sp>
        <p:nvSpPr>
          <p:cNvPr id="32" name="Text 30"/>
          <p:cNvSpPr/>
          <p:nvPr/>
        </p:nvSpPr>
        <p:spPr>
          <a:xfrm>
            <a:off x="3501152" y="2797135"/>
            <a:ext cx="2140267"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nabywcy, dane fakturowe, dane transakcji</a:t>
            </a:r>
            <a:endParaRPr lang="en-US" sz="825" dirty="0"/>
          </a:p>
        </p:txBody>
      </p:sp>
      <p:sp>
        <p:nvSpPr>
          <p:cNvPr id="33" name="Text 31"/>
          <p:cNvSpPr/>
          <p:nvPr/>
        </p:nvSpPr>
        <p:spPr>
          <a:xfrm>
            <a:off x="5793820" y="2797135"/>
            <a:ext cx="2841429"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c RODO – obowiązek prawny</a:t>
            </a:r>
            <a:endParaRPr lang="en-US" sz="825" dirty="0"/>
          </a:p>
        </p:txBody>
      </p:sp>
      <p:sp>
        <p:nvSpPr>
          <p:cNvPr id="34" name="Shape 32"/>
          <p:cNvSpPr/>
          <p:nvPr/>
        </p:nvSpPr>
        <p:spPr>
          <a:xfrm>
            <a:off x="864870" y="3180279"/>
            <a:ext cx="7795260" cy="9525"/>
          </a:xfrm>
          <a:prstGeom prst="rect">
            <a:avLst/>
          </a:prstGeom>
          <a:solidFill>
            <a:srgbClr val="E9DFC0"/>
          </a:solidFill>
          <a:ln/>
        </p:spPr>
      </p:sp>
      <p:sp>
        <p:nvSpPr>
          <p:cNvPr id="35" name="Text 33"/>
          <p:cNvSpPr/>
          <p:nvPr/>
        </p:nvSpPr>
        <p:spPr>
          <a:xfrm>
            <a:off x="979170" y="3273623"/>
            <a:ext cx="2369582"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Odpowiedź na wiadomość lub zapytanie</a:t>
            </a:r>
            <a:endParaRPr lang="en-US" sz="825" dirty="0"/>
          </a:p>
        </p:txBody>
      </p:sp>
      <p:sp>
        <p:nvSpPr>
          <p:cNvPr id="36" name="Text 34"/>
          <p:cNvSpPr/>
          <p:nvPr/>
        </p:nvSpPr>
        <p:spPr>
          <a:xfrm>
            <a:off x="3501152" y="3273623"/>
            <a:ext cx="2140267"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Imię, e-mail, telefon, treść wiadomości</a:t>
            </a:r>
            <a:endParaRPr lang="en-US" sz="825" dirty="0"/>
          </a:p>
        </p:txBody>
      </p:sp>
      <p:sp>
        <p:nvSpPr>
          <p:cNvPr id="37" name="Text 35"/>
          <p:cNvSpPr/>
          <p:nvPr/>
        </p:nvSpPr>
        <p:spPr>
          <a:xfrm>
            <a:off x="5793820" y="3273623"/>
            <a:ext cx="2841429"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f RODO – prawnie uzasadniony interes Administratora</a:t>
            </a:r>
            <a:endParaRPr lang="en-US" sz="825" dirty="0"/>
          </a:p>
        </p:txBody>
      </p:sp>
      <p:sp>
        <p:nvSpPr>
          <p:cNvPr id="38" name="Shape 36"/>
          <p:cNvSpPr/>
          <p:nvPr/>
        </p:nvSpPr>
        <p:spPr>
          <a:xfrm>
            <a:off x="864870" y="3656767"/>
            <a:ext cx="7795260" cy="9525"/>
          </a:xfrm>
          <a:prstGeom prst="rect">
            <a:avLst/>
          </a:prstGeom>
          <a:solidFill>
            <a:srgbClr val="E9DFC0"/>
          </a:solidFill>
          <a:ln/>
        </p:spPr>
      </p:sp>
      <p:sp>
        <p:nvSpPr>
          <p:cNvPr id="39" name="Text 37"/>
          <p:cNvSpPr/>
          <p:nvPr/>
        </p:nvSpPr>
        <p:spPr>
          <a:xfrm>
            <a:off x="979170" y="3750112"/>
            <a:ext cx="2369582"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Obsługa reklamacji, zwrotów i zgłoszeń technicznych</a:t>
            </a:r>
            <a:endParaRPr lang="en-US" sz="825" dirty="0"/>
          </a:p>
        </p:txBody>
      </p:sp>
      <p:sp>
        <p:nvSpPr>
          <p:cNvPr id="40" name="Text 38"/>
          <p:cNvSpPr/>
          <p:nvPr/>
        </p:nvSpPr>
        <p:spPr>
          <a:xfrm>
            <a:off x="3501152" y="3750112"/>
            <a:ext cx="2140267"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kontaktowe, dane zamówienia, treść zgłoszenia</a:t>
            </a:r>
            <a:endParaRPr lang="en-US" sz="825" dirty="0"/>
          </a:p>
        </p:txBody>
      </p:sp>
      <p:sp>
        <p:nvSpPr>
          <p:cNvPr id="41" name="Text 39"/>
          <p:cNvSpPr/>
          <p:nvPr/>
        </p:nvSpPr>
        <p:spPr>
          <a:xfrm>
            <a:off x="5793820" y="3750112"/>
            <a:ext cx="2841429"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b i c RODO</a:t>
            </a:r>
            <a:endParaRPr lang="en-US" sz="825" dirty="0"/>
          </a:p>
        </p:txBody>
      </p:sp>
      <p:sp>
        <p:nvSpPr>
          <p:cNvPr id="42" name="Shape 40"/>
          <p:cNvSpPr/>
          <p:nvPr/>
        </p:nvSpPr>
        <p:spPr>
          <a:xfrm>
            <a:off x="864870" y="4133255"/>
            <a:ext cx="7795260" cy="9525"/>
          </a:xfrm>
          <a:prstGeom prst="rect">
            <a:avLst/>
          </a:prstGeom>
          <a:solidFill>
            <a:srgbClr val="E9DFC0"/>
          </a:solidFill>
          <a:ln/>
        </p:spPr>
      </p:sp>
      <p:sp>
        <p:nvSpPr>
          <p:cNvPr id="43" name="Text 41"/>
          <p:cNvSpPr/>
          <p:nvPr/>
        </p:nvSpPr>
        <p:spPr>
          <a:xfrm>
            <a:off x="979170" y="4226600"/>
            <a:ext cx="2369582"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Dochodzenie lub obrona przed roszczeniami</a:t>
            </a:r>
            <a:endParaRPr lang="en-US" sz="825" dirty="0"/>
          </a:p>
        </p:txBody>
      </p:sp>
      <p:sp>
        <p:nvSpPr>
          <p:cNvPr id="44" name="Text 42"/>
          <p:cNvSpPr/>
          <p:nvPr/>
        </p:nvSpPr>
        <p:spPr>
          <a:xfrm>
            <a:off x="3501152" y="4226600"/>
            <a:ext cx="2140267"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związane z zakupem, płatnością i korespondencją</a:t>
            </a:r>
            <a:endParaRPr lang="en-US" sz="825" dirty="0"/>
          </a:p>
        </p:txBody>
      </p:sp>
      <p:sp>
        <p:nvSpPr>
          <p:cNvPr id="45" name="Text 43"/>
          <p:cNvSpPr/>
          <p:nvPr/>
        </p:nvSpPr>
        <p:spPr>
          <a:xfrm>
            <a:off x="5793820" y="4226600"/>
            <a:ext cx="2841429"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f RODO</a:t>
            </a:r>
            <a:endParaRPr lang="en-US" sz="825" dirty="0"/>
          </a:p>
        </p:txBody>
      </p:sp>
      <p:sp>
        <p:nvSpPr>
          <p:cNvPr id="46" name="Shape 44"/>
          <p:cNvSpPr/>
          <p:nvPr/>
        </p:nvSpPr>
        <p:spPr>
          <a:xfrm>
            <a:off x="864870" y="4609743"/>
            <a:ext cx="7795260" cy="9525"/>
          </a:xfrm>
          <a:prstGeom prst="rect">
            <a:avLst/>
          </a:prstGeom>
          <a:solidFill>
            <a:srgbClr val="E9DFC0"/>
          </a:solidFill>
          <a:ln/>
        </p:spPr>
      </p:sp>
      <p:sp>
        <p:nvSpPr>
          <p:cNvPr id="47" name="Text 45"/>
          <p:cNvSpPr/>
          <p:nvPr/>
        </p:nvSpPr>
        <p:spPr>
          <a:xfrm>
            <a:off x="979170" y="4703088"/>
            <a:ext cx="2369582"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Newsletter</a:t>
            </a:r>
            <a:endParaRPr lang="en-US" sz="825" dirty="0"/>
          </a:p>
        </p:txBody>
      </p:sp>
      <p:sp>
        <p:nvSpPr>
          <p:cNvPr id="48" name="Text 46"/>
          <p:cNvSpPr/>
          <p:nvPr/>
        </p:nvSpPr>
        <p:spPr>
          <a:xfrm>
            <a:off x="3501152" y="4703088"/>
            <a:ext cx="2140267"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E-mail oraz opcjonalnie imię</a:t>
            </a:r>
            <a:endParaRPr lang="en-US" sz="825" dirty="0"/>
          </a:p>
        </p:txBody>
      </p:sp>
      <p:sp>
        <p:nvSpPr>
          <p:cNvPr id="49" name="Text 47"/>
          <p:cNvSpPr/>
          <p:nvPr/>
        </p:nvSpPr>
        <p:spPr>
          <a:xfrm>
            <a:off x="5793820" y="4703088"/>
            <a:ext cx="2841429"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a RODO – zgoda</a:t>
            </a:r>
            <a:endParaRPr lang="en-US" sz="825" dirty="0"/>
          </a:p>
        </p:txBody>
      </p:sp>
      <p:sp>
        <p:nvSpPr>
          <p:cNvPr id="50" name="Shape 48"/>
          <p:cNvSpPr/>
          <p:nvPr/>
        </p:nvSpPr>
        <p:spPr>
          <a:xfrm>
            <a:off x="864870" y="4937522"/>
            <a:ext cx="7795260" cy="9525"/>
          </a:xfrm>
          <a:prstGeom prst="rect">
            <a:avLst/>
          </a:prstGeom>
          <a:solidFill>
            <a:srgbClr val="E9DFC0"/>
          </a:solidFill>
          <a:ln/>
        </p:spPr>
      </p:sp>
      <p:sp>
        <p:nvSpPr>
          <p:cNvPr id="51" name="Text 49"/>
          <p:cNvSpPr/>
          <p:nvPr/>
        </p:nvSpPr>
        <p:spPr>
          <a:xfrm>
            <a:off x="979170" y="5030867"/>
            <a:ext cx="2369582"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Analityka oraz marketing oparty na cookies</a:t>
            </a:r>
            <a:endParaRPr lang="en-US" sz="825" dirty="0"/>
          </a:p>
        </p:txBody>
      </p:sp>
      <p:sp>
        <p:nvSpPr>
          <p:cNvPr id="52" name="Text 50"/>
          <p:cNvSpPr/>
          <p:nvPr/>
        </p:nvSpPr>
        <p:spPr>
          <a:xfrm>
            <a:off x="3501152" y="5030867"/>
            <a:ext cx="2140267"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techniczne, cookies analityczne lub marketingowe</a:t>
            </a:r>
            <a:endParaRPr lang="en-US" sz="825" dirty="0"/>
          </a:p>
        </p:txBody>
      </p:sp>
      <p:sp>
        <p:nvSpPr>
          <p:cNvPr id="53" name="Text 51"/>
          <p:cNvSpPr/>
          <p:nvPr/>
        </p:nvSpPr>
        <p:spPr>
          <a:xfrm>
            <a:off x="5793820" y="5030867"/>
            <a:ext cx="2841429"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Art. 6 ust. 1 lit. a RODO – zgoda, gdy jest wymagana</a:t>
            </a:r>
            <a:endParaRPr lang="en-US" sz="825" dirty="0"/>
          </a:p>
        </p:txBody>
      </p:sp>
      <p:sp>
        <p:nvSpPr>
          <p:cNvPr id="54" name="Text 52"/>
          <p:cNvSpPr/>
          <p:nvPr/>
        </p:nvSpPr>
        <p:spPr>
          <a:xfrm>
            <a:off x="857250" y="5612130"/>
            <a:ext cx="193715"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5.</a:t>
            </a:r>
            <a:endParaRPr lang="en-US" sz="1500" dirty="0"/>
          </a:p>
        </p:txBody>
      </p:sp>
      <p:sp>
        <p:nvSpPr>
          <p:cNvPr id="55" name="Text 53"/>
          <p:cNvSpPr/>
          <p:nvPr/>
        </p:nvSpPr>
        <p:spPr>
          <a:xfrm>
            <a:off x="1070014" y="5612130"/>
            <a:ext cx="3622755"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Zakupy i produkty cyfrowe</a:t>
            </a:r>
            <a:endParaRPr lang="en-US" sz="1500" dirty="0"/>
          </a:p>
        </p:txBody>
      </p:sp>
      <p:sp>
        <p:nvSpPr>
          <p:cNvPr id="56" name="Text 54"/>
          <p:cNvSpPr/>
          <p:nvPr/>
        </p:nvSpPr>
        <p:spPr>
          <a:xfrm>
            <a:off x="857250" y="5916930"/>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Sklep oferuje produkty cyfrowe Human Core, w szczególności e-booki, publikacje PDF, kompasy rozwojowe, quizy, materiały do samodzielnego wydruku oraz nagrania audio MP3</a:t>
            </a:r>
            <a:r>
              <a:rPr lang="pl-PL" sz="938" dirty="0">
                <a:solidFill>
                  <a:srgbClr val="3A3F4D"/>
                </a:solidFill>
                <a:latin typeface="Overpass" pitchFamily="34" charset="0"/>
                <a:ea typeface="Overpass" pitchFamily="34" charset="-122"/>
                <a:cs typeface="Overpass" pitchFamily="34" charset="-120"/>
              </a:rPr>
              <a:t>, kursy</a:t>
            </a:r>
            <a:r>
              <a:rPr lang="en-US" sz="938" dirty="0">
                <a:solidFill>
                  <a:srgbClr val="3A3F4D"/>
                </a:solidFill>
                <a:latin typeface="Overpass" pitchFamily="34" charset="0"/>
                <a:ea typeface="Overpass" pitchFamily="34" charset="-122"/>
                <a:cs typeface="Overpass" pitchFamily="34" charset="-120"/>
              </a:rPr>
              <a:t>. Produkty są przeznaczone do celów edukacyjno-rozwojowych.</a:t>
            </a:r>
            <a:endParaRPr lang="en-US" sz="938" dirty="0"/>
          </a:p>
        </p:txBody>
      </p:sp>
      <p:sp>
        <p:nvSpPr>
          <p:cNvPr id="57" name="Text 55"/>
          <p:cNvSpPr/>
          <p:nvPr/>
        </p:nvSpPr>
        <p:spPr>
          <a:xfrm>
            <a:off x="857250" y="6369368"/>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Dane podane podczas zakupu są przetwarzane, aby:</a:t>
            </a:r>
            <a:endParaRPr lang="en-US" sz="938" dirty="0"/>
          </a:p>
        </p:txBody>
      </p:sp>
      <p:sp>
        <p:nvSpPr>
          <p:cNvPr id="58" name="Shape 56"/>
          <p:cNvSpPr/>
          <p:nvPr/>
        </p:nvSpPr>
        <p:spPr>
          <a:xfrm>
            <a:off x="857250" y="6681311"/>
            <a:ext cx="47625" cy="47625"/>
          </a:xfrm>
          <a:prstGeom prst="ellipse">
            <a:avLst/>
          </a:prstGeom>
          <a:solidFill>
            <a:srgbClr val="C15C43"/>
          </a:solidFill>
          <a:ln/>
        </p:spPr>
      </p:sp>
      <p:sp>
        <p:nvSpPr>
          <p:cNvPr id="59" name="Text 57"/>
          <p:cNvSpPr/>
          <p:nvPr/>
        </p:nvSpPr>
        <p:spPr>
          <a:xfrm>
            <a:off x="990600" y="6614636"/>
            <a:ext cx="1882938"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przyjąć i potwierdzić zamówienie;</a:t>
            </a:r>
            <a:endParaRPr lang="en-US" sz="900" dirty="0"/>
          </a:p>
        </p:txBody>
      </p:sp>
      <p:sp>
        <p:nvSpPr>
          <p:cNvPr id="60" name="Shape 58"/>
          <p:cNvSpPr/>
          <p:nvPr/>
        </p:nvSpPr>
        <p:spPr>
          <a:xfrm>
            <a:off x="857250" y="6904197"/>
            <a:ext cx="47625" cy="47625"/>
          </a:xfrm>
          <a:prstGeom prst="ellipse">
            <a:avLst/>
          </a:prstGeom>
          <a:solidFill>
            <a:srgbClr val="C15C43"/>
          </a:solidFill>
          <a:ln/>
        </p:spPr>
      </p:sp>
      <p:sp>
        <p:nvSpPr>
          <p:cNvPr id="61" name="Text 59"/>
          <p:cNvSpPr/>
          <p:nvPr/>
        </p:nvSpPr>
        <p:spPr>
          <a:xfrm>
            <a:off x="990600" y="6837522"/>
            <a:ext cx="1530108"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przyjąć i rozliczyć płatność;</a:t>
            </a:r>
            <a:endParaRPr lang="en-US" sz="900" dirty="0"/>
          </a:p>
        </p:txBody>
      </p:sp>
      <p:sp>
        <p:nvSpPr>
          <p:cNvPr id="62" name="Shape 60"/>
          <p:cNvSpPr/>
          <p:nvPr/>
        </p:nvSpPr>
        <p:spPr>
          <a:xfrm>
            <a:off x="857250" y="7127081"/>
            <a:ext cx="47625" cy="47625"/>
          </a:xfrm>
          <a:prstGeom prst="ellipse">
            <a:avLst/>
          </a:prstGeom>
          <a:solidFill>
            <a:srgbClr val="C15C43"/>
          </a:solidFill>
          <a:ln/>
        </p:spPr>
      </p:sp>
      <p:sp>
        <p:nvSpPr>
          <p:cNvPr id="63" name="Text 61"/>
          <p:cNvSpPr/>
          <p:nvPr/>
        </p:nvSpPr>
        <p:spPr>
          <a:xfrm>
            <a:off x="990600" y="7060406"/>
            <a:ext cx="2840581"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wystawić fakturę, jeśli Klient poda dane do faktury;</a:t>
            </a:r>
            <a:endParaRPr lang="en-US" sz="900" dirty="0"/>
          </a:p>
        </p:txBody>
      </p:sp>
      <p:sp>
        <p:nvSpPr>
          <p:cNvPr id="64" name="Shape 62"/>
          <p:cNvSpPr/>
          <p:nvPr/>
        </p:nvSpPr>
        <p:spPr>
          <a:xfrm>
            <a:off x="857250" y="7349966"/>
            <a:ext cx="47625" cy="47625"/>
          </a:xfrm>
          <a:prstGeom prst="ellipse">
            <a:avLst/>
          </a:prstGeom>
          <a:solidFill>
            <a:srgbClr val="C15C43"/>
          </a:solidFill>
          <a:ln/>
        </p:spPr>
      </p:sp>
      <p:sp>
        <p:nvSpPr>
          <p:cNvPr id="65" name="Text 63"/>
          <p:cNvSpPr/>
          <p:nvPr/>
        </p:nvSpPr>
        <p:spPr>
          <a:xfrm>
            <a:off x="990600" y="7283291"/>
            <a:ext cx="2198049"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dostarczyć zakupiony Produkt cyfrowy;</a:t>
            </a:r>
            <a:endParaRPr lang="en-US" sz="900" dirty="0"/>
          </a:p>
        </p:txBody>
      </p:sp>
      <p:sp>
        <p:nvSpPr>
          <p:cNvPr id="66" name="Shape 64"/>
          <p:cNvSpPr/>
          <p:nvPr/>
        </p:nvSpPr>
        <p:spPr>
          <a:xfrm>
            <a:off x="857250" y="7572851"/>
            <a:ext cx="47625" cy="47625"/>
          </a:xfrm>
          <a:prstGeom prst="ellipse">
            <a:avLst/>
          </a:prstGeom>
          <a:solidFill>
            <a:srgbClr val="C15C43"/>
          </a:solidFill>
          <a:ln/>
        </p:spPr>
      </p:sp>
      <p:sp>
        <p:nvSpPr>
          <p:cNvPr id="67" name="Text 65"/>
          <p:cNvSpPr/>
          <p:nvPr/>
        </p:nvSpPr>
        <p:spPr>
          <a:xfrm>
            <a:off x="990600" y="7506176"/>
            <a:ext cx="1615762"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zapewnić pomoc techniczną;</a:t>
            </a:r>
            <a:endParaRPr lang="en-US" sz="900" dirty="0"/>
          </a:p>
        </p:txBody>
      </p:sp>
      <p:sp>
        <p:nvSpPr>
          <p:cNvPr id="68" name="Shape 66"/>
          <p:cNvSpPr/>
          <p:nvPr/>
        </p:nvSpPr>
        <p:spPr>
          <a:xfrm>
            <a:off x="857250" y="7795736"/>
            <a:ext cx="47625" cy="47625"/>
          </a:xfrm>
          <a:prstGeom prst="ellipse">
            <a:avLst/>
          </a:prstGeom>
          <a:solidFill>
            <a:srgbClr val="C15C43"/>
          </a:solidFill>
          <a:ln/>
        </p:spPr>
      </p:sp>
      <p:sp>
        <p:nvSpPr>
          <p:cNvPr id="69" name="Text 67"/>
          <p:cNvSpPr/>
          <p:nvPr/>
        </p:nvSpPr>
        <p:spPr>
          <a:xfrm>
            <a:off x="990600" y="7729061"/>
            <a:ext cx="3943469"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obsłużyć reklamację, pytanie lub inne zgłoszenie związane z zakupem.</a:t>
            </a:r>
            <a:endParaRPr lang="en-US" sz="900" dirty="0"/>
          </a:p>
        </p:txBody>
      </p:sp>
      <p:sp>
        <p:nvSpPr>
          <p:cNvPr id="70" name="Text 68"/>
          <p:cNvSpPr/>
          <p:nvPr/>
        </p:nvSpPr>
        <p:spPr>
          <a:xfrm>
            <a:off x="857250" y="7990047"/>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Produkt cyfrowy jest dostarczany automatycznie na adres e-mail podany przy zakupie, nie później niż w ciągu 3 godzin od otrzymania potwierdzenia skutecznej płatności.</a:t>
            </a:r>
            <a:endParaRPr lang="en-US" sz="938" dirty="0"/>
          </a:p>
        </p:txBody>
      </p:sp>
      <p:sp>
        <p:nvSpPr>
          <p:cNvPr id="71" name="Text 69"/>
          <p:cNvSpPr/>
          <p:nvPr/>
        </p:nvSpPr>
        <p:spPr>
          <a:xfrm>
            <a:off x="857250" y="8442484"/>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Dostęp do zakupionych Produktów cyfrowych jest dożywotni, co oznacza możliwość korzystania z materiałów przez czas nieoznaczony, zgodnie z zasadami licencji i regulaminem Sklepu.</a:t>
            </a:r>
            <a:endParaRPr lang="en-US" sz="938" dirty="0"/>
          </a:p>
        </p:txBody>
      </p:sp>
      <p:sp>
        <p:nvSpPr>
          <p:cNvPr id="72" name="Text 70"/>
          <p:cNvSpPr/>
          <p:nvPr/>
        </p:nvSpPr>
        <p:spPr>
          <a:xfrm>
            <a:off x="857250" y="8894922"/>
            <a:ext cx="8044815" cy="602456"/>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Klient powinien pobrać oraz zapisać zakupione pliki na własnym urządzeniu. Dożywotni dostęp nie oznacza obowiązku przechowywania przez Administratora nieograniczonej liczby kopii plików, utrzymywania wcześniejszych wersji Produktu cyfrowego ani zapewniania kompatybilności ze wszystkimi przyszłymi urządzeniami, systemami operacyjnymi lub programami.</a:t>
            </a:r>
            <a:endParaRPr lang="en-US" sz="938" dirty="0"/>
          </a:p>
        </p:txBody>
      </p:sp>
      <p:sp>
        <p:nvSpPr>
          <p:cNvPr id="73" name="Text 71"/>
          <p:cNvSpPr/>
          <p:nvPr/>
        </p:nvSpPr>
        <p:spPr>
          <a:xfrm>
            <a:off x="857250" y="9649778"/>
            <a:ext cx="204311"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6.</a:t>
            </a:r>
            <a:endParaRPr lang="en-US" sz="1500" dirty="0"/>
          </a:p>
        </p:txBody>
      </p:sp>
      <p:sp>
        <p:nvSpPr>
          <p:cNvPr id="74" name="Text 72"/>
          <p:cNvSpPr/>
          <p:nvPr/>
        </p:nvSpPr>
        <p:spPr>
          <a:xfrm>
            <a:off x="1080611" y="9649778"/>
            <a:ext cx="4664581"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Kontakt z Administratorem</a:t>
            </a:r>
            <a:endParaRPr lang="en-US" sz="1500" dirty="0"/>
          </a:p>
        </p:txBody>
      </p:sp>
      <p:sp>
        <p:nvSpPr>
          <p:cNvPr id="75" name="Text 73"/>
          <p:cNvSpPr/>
          <p:nvPr/>
        </p:nvSpPr>
        <p:spPr>
          <a:xfrm>
            <a:off x="857250" y="9954577"/>
            <a:ext cx="8044815" cy="602456"/>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Jeżeli użytkownik kontaktuje się z Administratorem przez e-mail, telefon, formularz kontaktowy lub media społecznościowe, Administrator przetwarza dane podane w wiadomości wyłącznie w celu odpowiedzi, prowadzenia korespondencji, obsługi sprawy albo przedstawienia oferty na życzenie użytkownika.</a:t>
            </a:r>
            <a:endParaRPr lang="en-US" sz="938" dirty="0"/>
          </a:p>
        </p:txBody>
      </p:sp>
      <p:sp>
        <p:nvSpPr>
          <p:cNvPr id="76" name="Shape 74"/>
          <p:cNvSpPr/>
          <p:nvPr/>
        </p:nvSpPr>
        <p:spPr>
          <a:xfrm>
            <a:off x="857250" y="12573000"/>
            <a:ext cx="7810500" cy="9525"/>
          </a:xfrm>
          <a:prstGeom prst="rect">
            <a:avLst/>
          </a:prstGeom>
          <a:solidFill>
            <a:srgbClr val="D8CBA0"/>
          </a:solidFill>
          <a:ln/>
        </p:spPr>
      </p:sp>
      <p:sp>
        <p:nvSpPr>
          <p:cNvPr id="77" name="Shape 75"/>
          <p:cNvSpPr/>
          <p:nvPr/>
        </p:nvSpPr>
        <p:spPr>
          <a:xfrm>
            <a:off x="857250" y="12757785"/>
            <a:ext cx="57150" cy="57150"/>
          </a:xfrm>
          <a:prstGeom prst="ellipse">
            <a:avLst/>
          </a:prstGeom>
          <a:solidFill>
            <a:srgbClr val="1B2A4A"/>
          </a:solidFill>
          <a:ln/>
        </p:spPr>
      </p:sp>
      <p:sp>
        <p:nvSpPr>
          <p:cNvPr id="78" name="Shape 76"/>
          <p:cNvSpPr/>
          <p:nvPr/>
        </p:nvSpPr>
        <p:spPr>
          <a:xfrm>
            <a:off x="971550" y="12757785"/>
            <a:ext cx="57150" cy="57150"/>
          </a:xfrm>
          <a:prstGeom prst="ellipse">
            <a:avLst/>
          </a:prstGeom>
          <a:solidFill>
            <a:srgbClr val="C15C43"/>
          </a:solidFill>
          <a:ln/>
        </p:spPr>
      </p:sp>
      <p:sp>
        <p:nvSpPr>
          <p:cNvPr id="79" name="Shape 77"/>
          <p:cNvSpPr/>
          <p:nvPr/>
        </p:nvSpPr>
        <p:spPr>
          <a:xfrm>
            <a:off x="1085850" y="12757785"/>
            <a:ext cx="57150" cy="57150"/>
          </a:xfrm>
          <a:prstGeom prst="ellipse">
            <a:avLst/>
          </a:prstGeom>
          <a:solidFill>
            <a:srgbClr val="6E9574"/>
          </a:solidFill>
          <a:ln/>
        </p:spPr>
      </p:sp>
      <p:sp>
        <p:nvSpPr>
          <p:cNvPr id="80" name="Text 78"/>
          <p:cNvSpPr/>
          <p:nvPr/>
        </p:nvSpPr>
        <p:spPr>
          <a:xfrm>
            <a:off x="4462701" y="12721590"/>
            <a:ext cx="892850"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HUMAN CORE</a:t>
            </a:r>
            <a:endParaRPr lang="en-US" sz="825" dirty="0"/>
          </a:p>
        </p:txBody>
      </p:sp>
      <p:sp>
        <p:nvSpPr>
          <p:cNvPr id="81" name="Text 79"/>
          <p:cNvSpPr/>
          <p:nvPr/>
        </p:nvSpPr>
        <p:spPr>
          <a:xfrm>
            <a:off x="8598932" y="12713970"/>
            <a:ext cx="145018" cy="182880"/>
          </a:xfrm>
          <a:prstGeom prst="rect">
            <a:avLst/>
          </a:prstGeom>
          <a:noFill/>
          <a:ln/>
        </p:spPr>
        <p:txBody>
          <a:bodyPr wrap="square" lIns="25400" tIns="25400" rIns="25400" bIns="25400" rtlCol="0" anchor="t">
            <a:normAutofit/>
          </a:bodyPr>
          <a:lstStyle/>
          <a:p>
            <a:pPr marL="0" indent="0" algn="l">
              <a:buNone/>
            </a:pPr>
            <a:r>
              <a:rPr lang="en-US" sz="900" dirty="0">
                <a:solidFill>
                  <a:srgbClr val="8A8270"/>
                </a:solidFill>
                <a:latin typeface="Overpass" pitchFamily="34" charset="0"/>
                <a:ea typeface="Overpass" pitchFamily="34" charset="-122"/>
                <a:cs typeface="Overpass" pitchFamily="34" charset="-120"/>
              </a:rPr>
              <a:t>3</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8F3E7"/>
        </a:solidFill>
        <a:effectLst/>
      </p:bgPr>
    </p:bg>
    <p:spTree>
      <p:nvGrpSpPr>
        <p:cNvPr id="1" name=""/>
        <p:cNvGrpSpPr/>
        <p:nvPr/>
      </p:nvGrpSpPr>
      <p:grpSpPr>
        <a:xfrm>
          <a:off x="0" y="0"/>
          <a:ext cx="0" cy="0"/>
          <a:chOff x="0" y="0"/>
          <a:chExt cx="0" cy="0"/>
        </a:xfrm>
      </p:grpSpPr>
      <p:sp>
        <p:nvSpPr>
          <p:cNvPr id="2" name="Shape 0"/>
          <p:cNvSpPr/>
          <p:nvPr/>
        </p:nvSpPr>
        <p:spPr>
          <a:xfrm>
            <a:off x="323850" y="323850"/>
            <a:ext cx="8877300" cy="12820650"/>
          </a:xfrm>
          <a:prstGeom prst="rect">
            <a:avLst/>
          </a:prstGeom>
          <a:ln w="7620">
            <a:solidFill>
              <a:srgbClr val="CBA65A"/>
            </a:solidFill>
            <a:prstDash val="solid"/>
          </a:ln>
        </p:spPr>
      </p:sp>
      <p:sp>
        <p:nvSpPr>
          <p:cNvPr id="3" name="Shape 1"/>
          <p:cNvSpPr/>
          <p:nvPr/>
        </p:nvSpPr>
        <p:spPr>
          <a:xfrm>
            <a:off x="857250" y="853440"/>
            <a:ext cx="7810500" cy="9525"/>
          </a:xfrm>
          <a:prstGeom prst="rect">
            <a:avLst/>
          </a:prstGeom>
          <a:solidFill>
            <a:srgbClr val="D8CBA0"/>
          </a:solidFill>
          <a:ln/>
        </p:spPr>
      </p:sp>
      <p:sp>
        <p:nvSpPr>
          <p:cNvPr id="4" name="Text 2"/>
          <p:cNvSpPr/>
          <p:nvPr/>
        </p:nvSpPr>
        <p:spPr>
          <a:xfrm>
            <a:off x="857250" y="609600"/>
            <a:ext cx="2656177" cy="167640"/>
          </a:xfrm>
          <a:prstGeom prst="rect">
            <a:avLst/>
          </a:prstGeom>
          <a:noFill/>
          <a:ln/>
        </p:spPr>
        <p:txBody>
          <a:bodyPr wrap="square" lIns="25400" tIns="25400" rIns="25400" bIns="25400" rtlCol="0" anchor="t">
            <a:normAutofit/>
          </a:bodyPr>
          <a:lstStyle/>
          <a:p>
            <a:pPr marL="0" indent="0" algn="l">
              <a:buNone/>
            </a:pPr>
            <a:r>
              <a:rPr lang="en-US" sz="825" b="1" kern="0" spc="116" dirty="0">
                <a:solidFill>
                  <a:srgbClr val="8A8270"/>
                </a:solidFill>
                <a:latin typeface="Overpass" pitchFamily="34" charset="0"/>
                <a:ea typeface="Overpass" pitchFamily="34" charset="-122"/>
                <a:cs typeface="Overpass" pitchFamily="34" charset="-120"/>
              </a:rPr>
              <a:t>POLITYKA PRYWATNOŚCI HUMAN CORE</a:t>
            </a:r>
            <a:endParaRPr lang="en-US" sz="825" dirty="0"/>
          </a:p>
        </p:txBody>
      </p:sp>
      <p:sp>
        <p:nvSpPr>
          <p:cNvPr id="5" name="Text 3"/>
          <p:cNvSpPr/>
          <p:nvPr/>
        </p:nvSpPr>
        <p:spPr>
          <a:xfrm>
            <a:off x="8399740" y="609600"/>
            <a:ext cx="344210"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7–10</a:t>
            </a:r>
            <a:endParaRPr lang="en-US" sz="825" dirty="0"/>
          </a:p>
        </p:txBody>
      </p:sp>
      <p:sp>
        <p:nvSpPr>
          <p:cNvPr id="6" name="Text 4"/>
          <p:cNvSpPr/>
          <p:nvPr/>
        </p:nvSpPr>
        <p:spPr>
          <a:xfrm>
            <a:off x="857250" y="937260"/>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Podstawą przetwarzania jest prawnie uzasadniony interes Administratora polegający na komunikacji z osobami kontaktującymi się ze Sklepem, a jeżeli kontakt dotyczy realizacji zamówienia lub zawarcia umowy — także wykonanie umowy albo podjęcie działań przed jej zawarciem.</a:t>
            </a:r>
            <a:endParaRPr lang="en-US" sz="938" dirty="0"/>
          </a:p>
        </p:txBody>
      </p:sp>
      <p:sp>
        <p:nvSpPr>
          <p:cNvPr id="7" name="Text 5"/>
          <p:cNvSpPr/>
          <p:nvPr/>
        </p:nvSpPr>
        <p:spPr>
          <a:xfrm>
            <a:off x="857250" y="1503998"/>
            <a:ext cx="190857"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7.</a:t>
            </a:r>
            <a:endParaRPr lang="en-US" sz="1500" dirty="0"/>
          </a:p>
        </p:txBody>
      </p:sp>
      <p:sp>
        <p:nvSpPr>
          <p:cNvPr id="8" name="Text 6"/>
          <p:cNvSpPr/>
          <p:nvPr/>
        </p:nvSpPr>
        <p:spPr>
          <a:xfrm>
            <a:off x="1067157" y="1503998"/>
            <a:ext cx="1831318"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Newsletter</a:t>
            </a:r>
            <a:endParaRPr lang="en-US" sz="1500" dirty="0"/>
          </a:p>
        </p:txBody>
      </p:sp>
      <p:sp>
        <p:nvSpPr>
          <p:cNvPr id="9" name="Text 7"/>
          <p:cNvSpPr/>
          <p:nvPr/>
        </p:nvSpPr>
        <p:spPr>
          <a:xfrm>
            <a:off x="857250" y="1808798"/>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Jeżeli na stronie zostanie udostępniony formularz newslettera, Administrator będzie przetwarzać adres e-mail użytkownika, a opcjonalnie również jego imię, w celu przesyłania informacji o nowych produktach, materiałach Human Core, promocjach, treściach edukacyjnych i wydarzeniach.</a:t>
            </a:r>
            <a:endParaRPr lang="en-US" sz="938" dirty="0"/>
          </a:p>
        </p:txBody>
      </p:sp>
      <p:sp>
        <p:nvSpPr>
          <p:cNvPr id="10" name="Text 8"/>
          <p:cNvSpPr/>
          <p:nvPr/>
        </p:nvSpPr>
        <p:spPr>
          <a:xfrm>
            <a:off x="857250" y="2261235"/>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Zapis do newslettera jest dobrowolny i wymaga odrębnej zgody. Brak zgody na newsletter nie wpływa na możliwość korzystania ze strony ani dokonania zakupu.</a:t>
            </a:r>
            <a:endParaRPr lang="en-US" sz="938" dirty="0"/>
          </a:p>
        </p:txBody>
      </p:sp>
      <p:sp>
        <p:nvSpPr>
          <p:cNvPr id="11" name="Text 9"/>
          <p:cNvSpPr/>
          <p:nvPr/>
        </p:nvSpPr>
        <p:spPr>
          <a:xfrm>
            <a:off x="857250" y="2713672"/>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Zgodę można wycofać w każdej chwili:</a:t>
            </a:r>
            <a:endParaRPr lang="en-US" sz="938" dirty="0"/>
          </a:p>
        </p:txBody>
      </p:sp>
      <p:sp>
        <p:nvSpPr>
          <p:cNvPr id="12" name="Shape 10"/>
          <p:cNvSpPr/>
          <p:nvPr/>
        </p:nvSpPr>
        <p:spPr>
          <a:xfrm>
            <a:off x="857250" y="3025616"/>
            <a:ext cx="47625" cy="47625"/>
          </a:xfrm>
          <a:prstGeom prst="ellipse">
            <a:avLst/>
          </a:prstGeom>
          <a:solidFill>
            <a:srgbClr val="C15C43"/>
          </a:solidFill>
          <a:ln/>
        </p:spPr>
      </p:sp>
      <p:sp>
        <p:nvSpPr>
          <p:cNvPr id="13" name="Text 11"/>
          <p:cNvSpPr/>
          <p:nvPr/>
        </p:nvSpPr>
        <p:spPr>
          <a:xfrm>
            <a:off x="990600" y="2958941"/>
            <a:ext cx="3625739"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klikając link rezygnacji znajdujący się w wiadomości newslettera;</a:t>
            </a:r>
            <a:endParaRPr lang="en-US" sz="900" dirty="0"/>
          </a:p>
        </p:txBody>
      </p:sp>
      <p:sp>
        <p:nvSpPr>
          <p:cNvPr id="14" name="Shape 12"/>
          <p:cNvSpPr/>
          <p:nvPr/>
        </p:nvSpPr>
        <p:spPr>
          <a:xfrm>
            <a:off x="857250" y="3248501"/>
            <a:ext cx="47625" cy="47625"/>
          </a:xfrm>
          <a:prstGeom prst="ellipse">
            <a:avLst/>
          </a:prstGeom>
          <a:solidFill>
            <a:srgbClr val="C15C43"/>
          </a:solidFill>
          <a:ln/>
        </p:spPr>
      </p:sp>
      <p:sp>
        <p:nvSpPr>
          <p:cNvPr id="15" name="Text 13"/>
          <p:cNvSpPr/>
          <p:nvPr/>
        </p:nvSpPr>
        <p:spPr>
          <a:xfrm>
            <a:off x="990600" y="3181826"/>
            <a:ext cx="301280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wysyłając wiadomość na adres: annap@humancore.pl.</a:t>
            </a:r>
            <a:endParaRPr lang="en-US" sz="900" dirty="0"/>
          </a:p>
        </p:txBody>
      </p:sp>
      <p:sp>
        <p:nvSpPr>
          <p:cNvPr id="16" name="Text 14"/>
          <p:cNvSpPr/>
          <p:nvPr/>
        </p:nvSpPr>
        <p:spPr>
          <a:xfrm>
            <a:off x="857250" y="3442811"/>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Wycofanie zgody nie wpływa na zgodność z prawem przetwarzania danych przed jej wycofaniem.</a:t>
            </a:r>
            <a:endParaRPr lang="en-US" sz="938" dirty="0"/>
          </a:p>
        </p:txBody>
      </p:sp>
      <p:sp>
        <p:nvSpPr>
          <p:cNvPr id="17" name="Text 15"/>
          <p:cNvSpPr/>
          <p:nvPr/>
        </p:nvSpPr>
        <p:spPr>
          <a:xfrm>
            <a:off x="857250" y="3821430"/>
            <a:ext cx="208955"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8.</a:t>
            </a:r>
            <a:endParaRPr lang="en-US" sz="1500" dirty="0"/>
          </a:p>
        </p:txBody>
      </p:sp>
      <p:sp>
        <p:nvSpPr>
          <p:cNvPr id="18" name="Text 16"/>
          <p:cNvSpPr/>
          <p:nvPr/>
        </p:nvSpPr>
        <p:spPr>
          <a:xfrm>
            <a:off x="1085255" y="3821430"/>
            <a:ext cx="3066926"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Odbiorcy danych</a:t>
            </a:r>
            <a:endParaRPr lang="en-US" sz="1500" dirty="0"/>
          </a:p>
        </p:txBody>
      </p:sp>
      <p:sp>
        <p:nvSpPr>
          <p:cNvPr id="19" name="Text 17"/>
          <p:cNvSpPr/>
          <p:nvPr/>
        </p:nvSpPr>
        <p:spPr>
          <a:xfrm>
            <a:off x="857250" y="4126230"/>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Dane osobowe mogą być przekazywane podmiotom, które wspierają Administratora w prowadzeniu Sklepu, wyłącznie w zakresie niezbędnym do realizacji wskazanych celów.</a:t>
            </a:r>
            <a:endParaRPr lang="en-US" sz="938" dirty="0"/>
          </a:p>
        </p:txBody>
      </p:sp>
      <p:sp>
        <p:nvSpPr>
          <p:cNvPr id="20" name="Text 18"/>
          <p:cNvSpPr/>
          <p:nvPr/>
        </p:nvSpPr>
        <p:spPr>
          <a:xfrm>
            <a:off x="857250" y="4578668"/>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Odbiorcami danych mogą być w szczególności:</a:t>
            </a:r>
            <a:endParaRPr lang="en-US" sz="938" dirty="0"/>
          </a:p>
        </p:txBody>
      </p:sp>
      <p:sp>
        <p:nvSpPr>
          <p:cNvPr id="21" name="Shape 19"/>
          <p:cNvSpPr/>
          <p:nvPr/>
        </p:nvSpPr>
        <p:spPr>
          <a:xfrm>
            <a:off x="857250" y="4890611"/>
            <a:ext cx="47625" cy="47625"/>
          </a:xfrm>
          <a:prstGeom prst="ellipse">
            <a:avLst/>
          </a:prstGeom>
          <a:solidFill>
            <a:srgbClr val="C15C43"/>
          </a:solidFill>
          <a:ln/>
        </p:spPr>
      </p:sp>
      <p:sp>
        <p:nvSpPr>
          <p:cNvPr id="22" name="Text 20"/>
          <p:cNvSpPr/>
          <p:nvPr/>
        </p:nvSpPr>
        <p:spPr>
          <a:xfrm>
            <a:off x="990600" y="4823936"/>
            <a:ext cx="321489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dostawca hostingu oraz infrastruktury technicznej strony;</a:t>
            </a:r>
            <a:endParaRPr lang="en-US" sz="900" dirty="0"/>
          </a:p>
        </p:txBody>
      </p:sp>
      <p:sp>
        <p:nvSpPr>
          <p:cNvPr id="23" name="Shape 21"/>
          <p:cNvSpPr/>
          <p:nvPr/>
        </p:nvSpPr>
        <p:spPr>
          <a:xfrm>
            <a:off x="857250" y="5113497"/>
            <a:ext cx="47625" cy="47625"/>
          </a:xfrm>
          <a:prstGeom prst="ellipse">
            <a:avLst/>
          </a:prstGeom>
          <a:solidFill>
            <a:srgbClr val="C15C43"/>
          </a:solidFill>
          <a:ln/>
        </p:spPr>
      </p:sp>
      <p:sp>
        <p:nvSpPr>
          <p:cNvPr id="24" name="Text 22"/>
          <p:cNvSpPr/>
          <p:nvPr/>
        </p:nvSpPr>
        <p:spPr>
          <a:xfrm>
            <a:off x="990600" y="5046822"/>
            <a:ext cx="1751576"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dostawca systemu sklepowego;</a:t>
            </a:r>
            <a:endParaRPr lang="en-US" sz="900" dirty="0"/>
          </a:p>
        </p:txBody>
      </p:sp>
      <p:sp>
        <p:nvSpPr>
          <p:cNvPr id="25" name="Shape 23"/>
          <p:cNvSpPr/>
          <p:nvPr/>
        </p:nvSpPr>
        <p:spPr>
          <a:xfrm>
            <a:off x="857250" y="5336381"/>
            <a:ext cx="47625" cy="47625"/>
          </a:xfrm>
          <a:prstGeom prst="ellipse">
            <a:avLst/>
          </a:prstGeom>
          <a:solidFill>
            <a:srgbClr val="C15C43"/>
          </a:solidFill>
          <a:ln/>
        </p:spPr>
      </p:sp>
      <p:sp>
        <p:nvSpPr>
          <p:cNvPr id="26" name="Text 24"/>
          <p:cNvSpPr/>
          <p:nvPr/>
        </p:nvSpPr>
        <p:spPr>
          <a:xfrm>
            <a:off x="990600" y="5269706"/>
            <a:ext cx="1032748"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operator płatności;</a:t>
            </a:r>
            <a:endParaRPr lang="en-US" sz="900" dirty="0"/>
          </a:p>
        </p:txBody>
      </p:sp>
      <p:sp>
        <p:nvSpPr>
          <p:cNvPr id="27" name="Shape 25"/>
          <p:cNvSpPr/>
          <p:nvPr/>
        </p:nvSpPr>
        <p:spPr>
          <a:xfrm>
            <a:off x="857250" y="5559266"/>
            <a:ext cx="47625" cy="47625"/>
          </a:xfrm>
          <a:prstGeom prst="ellipse">
            <a:avLst/>
          </a:prstGeom>
          <a:solidFill>
            <a:srgbClr val="C15C43"/>
          </a:solidFill>
          <a:ln/>
        </p:spPr>
      </p:sp>
      <p:sp>
        <p:nvSpPr>
          <p:cNvPr id="28" name="Text 26"/>
          <p:cNvSpPr/>
          <p:nvPr/>
        </p:nvSpPr>
        <p:spPr>
          <a:xfrm>
            <a:off x="990600" y="5492591"/>
            <a:ext cx="151413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banki i instytucje płatnicze;</a:t>
            </a:r>
            <a:endParaRPr lang="en-US" sz="900" dirty="0"/>
          </a:p>
        </p:txBody>
      </p:sp>
      <p:sp>
        <p:nvSpPr>
          <p:cNvPr id="29" name="Shape 27"/>
          <p:cNvSpPr/>
          <p:nvPr/>
        </p:nvSpPr>
        <p:spPr>
          <a:xfrm>
            <a:off x="857250" y="5782151"/>
            <a:ext cx="47625" cy="47625"/>
          </a:xfrm>
          <a:prstGeom prst="ellipse">
            <a:avLst/>
          </a:prstGeom>
          <a:solidFill>
            <a:srgbClr val="C15C43"/>
          </a:solidFill>
          <a:ln/>
        </p:spPr>
      </p:sp>
      <p:sp>
        <p:nvSpPr>
          <p:cNvPr id="30" name="Text 28"/>
          <p:cNvSpPr/>
          <p:nvPr/>
        </p:nvSpPr>
        <p:spPr>
          <a:xfrm>
            <a:off x="990600" y="5715476"/>
            <a:ext cx="178589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dostawca poczty elektronicznej;</a:t>
            </a:r>
            <a:endParaRPr lang="en-US" sz="900" dirty="0"/>
          </a:p>
        </p:txBody>
      </p:sp>
      <p:sp>
        <p:nvSpPr>
          <p:cNvPr id="31" name="Shape 29"/>
          <p:cNvSpPr/>
          <p:nvPr/>
        </p:nvSpPr>
        <p:spPr>
          <a:xfrm>
            <a:off x="857250" y="6005036"/>
            <a:ext cx="47625" cy="47625"/>
          </a:xfrm>
          <a:prstGeom prst="ellipse">
            <a:avLst/>
          </a:prstGeom>
          <a:solidFill>
            <a:srgbClr val="C15C43"/>
          </a:solidFill>
          <a:ln/>
        </p:spPr>
      </p:sp>
      <p:sp>
        <p:nvSpPr>
          <p:cNvPr id="32" name="Text 30"/>
          <p:cNvSpPr/>
          <p:nvPr/>
        </p:nvSpPr>
        <p:spPr>
          <a:xfrm>
            <a:off x="990600" y="5938361"/>
            <a:ext cx="3472898"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dostawca systemu newsletterowego, jeżeli zostanie wdrożony;</a:t>
            </a:r>
            <a:endParaRPr lang="en-US" sz="900" dirty="0"/>
          </a:p>
        </p:txBody>
      </p:sp>
      <p:sp>
        <p:nvSpPr>
          <p:cNvPr id="33" name="Shape 31"/>
          <p:cNvSpPr/>
          <p:nvPr/>
        </p:nvSpPr>
        <p:spPr>
          <a:xfrm>
            <a:off x="857250" y="6227922"/>
            <a:ext cx="47625" cy="47625"/>
          </a:xfrm>
          <a:prstGeom prst="ellipse">
            <a:avLst/>
          </a:prstGeom>
          <a:solidFill>
            <a:srgbClr val="C15C43"/>
          </a:solidFill>
          <a:ln/>
        </p:spPr>
      </p:sp>
      <p:sp>
        <p:nvSpPr>
          <p:cNvPr id="34" name="Text 32"/>
          <p:cNvSpPr/>
          <p:nvPr/>
        </p:nvSpPr>
        <p:spPr>
          <a:xfrm>
            <a:off x="990600" y="6161247"/>
            <a:ext cx="643659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dostawcy narzędzi analitycznych i marketingowych, jeżeli zostaną wdrożone i użytkownik wyrazi wymaganą zgodę;</a:t>
            </a:r>
            <a:endParaRPr lang="en-US" sz="900" dirty="0"/>
          </a:p>
        </p:txBody>
      </p:sp>
      <p:sp>
        <p:nvSpPr>
          <p:cNvPr id="35" name="Shape 33"/>
          <p:cNvSpPr/>
          <p:nvPr/>
        </p:nvSpPr>
        <p:spPr>
          <a:xfrm>
            <a:off x="857250" y="6450806"/>
            <a:ext cx="47625" cy="47625"/>
          </a:xfrm>
          <a:prstGeom prst="ellipse">
            <a:avLst/>
          </a:prstGeom>
          <a:solidFill>
            <a:srgbClr val="C15C43"/>
          </a:solidFill>
          <a:ln/>
        </p:spPr>
      </p:sp>
      <p:sp>
        <p:nvSpPr>
          <p:cNvPr id="36" name="Text 34"/>
          <p:cNvSpPr/>
          <p:nvPr/>
        </p:nvSpPr>
        <p:spPr>
          <a:xfrm>
            <a:off x="990600" y="6384131"/>
            <a:ext cx="100965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biuro rachunkowe;</a:t>
            </a:r>
            <a:endParaRPr lang="en-US" sz="900" dirty="0"/>
          </a:p>
        </p:txBody>
      </p:sp>
      <p:sp>
        <p:nvSpPr>
          <p:cNvPr id="37" name="Shape 35"/>
          <p:cNvSpPr/>
          <p:nvPr/>
        </p:nvSpPr>
        <p:spPr>
          <a:xfrm>
            <a:off x="857250" y="6673691"/>
            <a:ext cx="47625" cy="47625"/>
          </a:xfrm>
          <a:prstGeom prst="ellipse">
            <a:avLst/>
          </a:prstGeom>
          <a:solidFill>
            <a:srgbClr val="C15C43"/>
          </a:solidFill>
          <a:ln/>
        </p:spPr>
      </p:sp>
      <p:sp>
        <p:nvSpPr>
          <p:cNvPr id="38" name="Text 36"/>
          <p:cNvSpPr/>
          <p:nvPr/>
        </p:nvSpPr>
        <p:spPr>
          <a:xfrm>
            <a:off x="990600" y="6607016"/>
            <a:ext cx="1857661"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dostawcy usług informatycznych;</a:t>
            </a:r>
            <a:endParaRPr lang="en-US" sz="900" dirty="0"/>
          </a:p>
        </p:txBody>
      </p:sp>
      <p:sp>
        <p:nvSpPr>
          <p:cNvPr id="39" name="Shape 37"/>
          <p:cNvSpPr/>
          <p:nvPr/>
        </p:nvSpPr>
        <p:spPr>
          <a:xfrm>
            <a:off x="857250" y="6896576"/>
            <a:ext cx="47625" cy="47625"/>
          </a:xfrm>
          <a:prstGeom prst="ellipse">
            <a:avLst/>
          </a:prstGeom>
          <a:solidFill>
            <a:srgbClr val="C15C43"/>
          </a:solidFill>
          <a:ln/>
        </p:spPr>
      </p:sp>
      <p:sp>
        <p:nvSpPr>
          <p:cNvPr id="40" name="Text 38"/>
          <p:cNvSpPr/>
          <p:nvPr/>
        </p:nvSpPr>
        <p:spPr>
          <a:xfrm>
            <a:off x="990600" y="6829901"/>
            <a:ext cx="2099298"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doradcy prawni, księgowi i podatkowi;</a:t>
            </a:r>
            <a:endParaRPr lang="en-US" sz="900" dirty="0"/>
          </a:p>
        </p:txBody>
      </p:sp>
      <p:sp>
        <p:nvSpPr>
          <p:cNvPr id="41" name="Shape 39"/>
          <p:cNvSpPr/>
          <p:nvPr/>
        </p:nvSpPr>
        <p:spPr>
          <a:xfrm>
            <a:off x="857250" y="7119461"/>
            <a:ext cx="47625" cy="47625"/>
          </a:xfrm>
          <a:prstGeom prst="ellipse">
            <a:avLst/>
          </a:prstGeom>
          <a:solidFill>
            <a:srgbClr val="C15C43"/>
          </a:solidFill>
          <a:ln/>
        </p:spPr>
      </p:sp>
      <p:sp>
        <p:nvSpPr>
          <p:cNvPr id="42" name="Text 40"/>
          <p:cNvSpPr/>
          <p:nvPr/>
        </p:nvSpPr>
        <p:spPr>
          <a:xfrm>
            <a:off x="990600" y="7052786"/>
            <a:ext cx="5308556"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uprawnione organy publiczne, gdy obowiązek udostępnienia danych wynika z przepisów prawa.</a:t>
            </a:r>
            <a:endParaRPr lang="en-US" sz="900" dirty="0"/>
          </a:p>
        </p:txBody>
      </p:sp>
      <p:sp>
        <p:nvSpPr>
          <p:cNvPr id="43" name="Text 41"/>
          <p:cNvSpPr/>
          <p:nvPr/>
        </p:nvSpPr>
        <p:spPr>
          <a:xfrm>
            <a:off x="857250" y="7313772"/>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Operatorzy płatności mogą przetwarzać dane jako odrębni administratorzy, zgodnie z własnymi politykami prywatności.</a:t>
            </a:r>
            <a:endParaRPr lang="en-US" sz="938" dirty="0"/>
          </a:p>
        </p:txBody>
      </p:sp>
      <p:sp>
        <p:nvSpPr>
          <p:cNvPr id="44" name="Text 42"/>
          <p:cNvSpPr/>
          <p:nvPr/>
        </p:nvSpPr>
        <p:spPr>
          <a:xfrm>
            <a:off x="857250" y="7692390"/>
            <a:ext cx="204311"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9.</a:t>
            </a:r>
            <a:endParaRPr lang="en-US" sz="1500" dirty="0"/>
          </a:p>
        </p:txBody>
      </p:sp>
      <p:sp>
        <p:nvSpPr>
          <p:cNvPr id="45" name="Text 43"/>
          <p:cNvSpPr/>
          <p:nvPr/>
        </p:nvSpPr>
        <p:spPr>
          <a:xfrm>
            <a:off x="1080611" y="7692390"/>
            <a:ext cx="3911208"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Przekazywanie danych poza EOG</a:t>
            </a:r>
            <a:endParaRPr lang="en-US" sz="1500" dirty="0"/>
          </a:p>
        </p:txBody>
      </p:sp>
      <p:sp>
        <p:nvSpPr>
          <p:cNvPr id="46" name="Text 44"/>
          <p:cNvSpPr/>
          <p:nvPr/>
        </p:nvSpPr>
        <p:spPr>
          <a:xfrm>
            <a:off x="857250" y="7997190"/>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Administrator co do zasady korzysta z usług dostawców działających na terenie Europejskiego Obszaru Gospodarczego.</a:t>
            </a:r>
            <a:endParaRPr lang="en-US" sz="938" dirty="0"/>
          </a:p>
        </p:txBody>
      </p:sp>
      <p:sp>
        <p:nvSpPr>
          <p:cNvPr id="47" name="Text 45"/>
          <p:cNvSpPr/>
          <p:nvPr/>
        </p:nvSpPr>
        <p:spPr>
          <a:xfrm>
            <a:off x="857250" y="8261509"/>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Jeżeli w przyszłości na stronie zostaną wdrożone narzędzia dostawców mających siedzibę poza Europejskim Obszarem Gospodarczym, dane mogą być przekazywane poza EOG wyłącznie przy zastosowaniu odpowiednich zabezpieczeń wymaganych przez RODO.</a:t>
            </a:r>
            <a:endParaRPr lang="en-US" sz="938" dirty="0"/>
          </a:p>
        </p:txBody>
      </p:sp>
      <p:sp>
        <p:nvSpPr>
          <p:cNvPr id="48" name="Text 46"/>
          <p:cNvSpPr/>
          <p:nvPr/>
        </p:nvSpPr>
        <p:spPr>
          <a:xfrm>
            <a:off x="857250" y="8713947"/>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Zabezpieczenia mogą obejmować w szczególności decyzję Komisji Europejskiej stwierdzającą odpowiedni stopień ochrony, standardowe klauzule umowne Komisji Europejskiej albo inne zgodne z prawem mechanizmy transferu danych.</a:t>
            </a:r>
            <a:endParaRPr lang="en-US" sz="938" dirty="0"/>
          </a:p>
        </p:txBody>
      </p:sp>
      <p:sp>
        <p:nvSpPr>
          <p:cNvPr id="49" name="Text 47"/>
          <p:cNvSpPr/>
          <p:nvPr/>
        </p:nvSpPr>
        <p:spPr>
          <a:xfrm>
            <a:off x="857250" y="9280684"/>
            <a:ext cx="430961"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10.</a:t>
            </a:r>
            <a:endParaRPr lang="en-US" sz="1500" dirty="0"/>
          </a:p>
        </p:txBody>
      </p:sp>
      <p:sp>
        <p:nvSpPr>
          <p:cNvPr id="50" name="Text 48"/>
          <p:cNvSpPr/>
          <p:nvPr/>
        </p:nvSpPr>
        <p:spPr>
          <a:xfrm>
            <a:off x="1214949" y="9246872"/>
            <a:ext cx="3776870"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Okres przechowywania danych</a:t>
            </a:r>
            <a:endParaRPr lang="en-US" sz="1500" dirty="0"/>
          </a:p>
        </p:txBody>
      </p:sp>
      <p:sp>
        <p:nvSpPr>
          <p:cNvPr id="51" name="Text 49"/>
          <p:cNvSpPr/>
          <p:nvPr/>
        </p:nvSpPr>
        <p:spPr>
          <a:xfrm>
            <a:off x="857250" y="9728960"/>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Dane są przechowywane tylko tak długo, jak jest to potrzebne do realizacji celu ich przetwarzania lub wypełnienia obowiązków prawnych.</a:t>
            </a:r>
            <a:endParaRPr lang="en-US" sz="938" dirty="0"/>
          </a:p>
        </p:txBody>
      </p:sp>
      <p:sp>
        <p:nvSpPr>
          <p:cNvPr id="52" name="Shape 50"/>
          <p:cNvSpPr/>
          <p:nvPr/>
        </p:nvSpPr>
        <p:spPr>
          <a:xfrm>
            <a:off x="857250" y="12573000"/>
            <a:ext cx="7810500" cy="9525"/>
          </a:xfrm>
          <a:prstGeom prst="rect">
            <a:avLst/>
          </a:prstGeom>
          <a:solidFill>
            <a:srgbClr val="D8CBA0"/>
          </a:solidFill>
          <a:ln/>
        </p:spPr>
      </p:sp>
      <p:sp>
        <p:nvSpPr>
          <p:cNvPr id="53" name="Shape 51"/>
          <p:cNvSpPr/>
          <p:nvPr/>
        </p:nvSpPr>
        <p:spPr>
          <a:xfrm>
            <a:off x="857250" y="12757785"/>
            <a:ext cx="57150" cy="57150"/>
          </a:xfrm>
          <a:prstGeom prst="ellipse">
            <a:avLst/>
          </a:prstGeom>
          <a:solidFill>
            <a:srgbClr val="1B2A4A"/>
          </a:solidFill>
          <a:ln/>
        </p:spPr>
      </p:sp>
      <p:sp>
        <p:nvSpPr>
          <p:cNvPr id="54" name="Shape 52"/>
          <p:cNvSpPr/>
          <p:nvPr/>
        </p:nvSpPr>
        <p:spPr>
          <a:xfrm>
            <a:off x="971550" y="12757785"/>
            <a:ext cx="57150" cy="57150"/>
          </a:xfrm>
          <a:prstGeom prst="ellipse">
            <a:avLst/>
          </a:prstGeom>
          <a:solidFill>
            <a:srgbClr val="C15C43"/>
          </a:solidFill>
          <a:ln/>
        </p:spPr>
      </p:sp>
      <p:sp>
        <p:nvSpPr>
          <p:cNvPr id="55" name="Shape 53"/>
          <p:cNvSpPr/>
          <p:nvPr/>
        </p:nvSpPr>
        <p:spPr>
          <a:xfrm>
            <a:off x="1085850" y="12757785"/>
            <a:ext cx="57150" cy="57150"/>
          </a:xfrm>
          <a:prstGeom prst="ellipse">
            <a:avLst/>
          </a:prstGeom>
          <a:solidFill>
            <a:srgbClr val="6E9574"/>
          </a:solidFill>
          <a:ln/>
        </p:spPr>
      </p:sp>
      <p:sp>
        <p:nvSpPr>
          <p:cNvPr id="56" name="Text 54"/>
          <p:cNvSpPr/>
          <p:nvPr/>
        </p:nvSpPr>
        <p:spPr>
          <a:xfrm>
            <a:off x="4461510" y="12721590"/>
            <a:ext cx="892850"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HUMAN CORE</a:t>
            </a:r>
            <a:endParaRPr lang="en-US" sz="825" dirty="0"/>
          </a:p>
        </p:txBody>
      </p:sp>
      <p:sp>
        <p:nvSpPr>
          <p:cNvPr id="57" name="Text 55"/>
          <p:cNvSpPr/>
          <p:nvPr/>
        </p:nvSpPr>
        <p:spPr>
          <a:xfrm>
            <a:off x="8596670" y="12713970"/>
            <a:ext cx="147280" cy="182880"/>
          </a:xfrm>
          <a:prstGeom prst="rect">
            <a:avLst/>
          </a:prstGeom>
          <a:noFill/>
          <a:ln/>
        </p:spPr>
        <p:txBody>
          <a:bodyPr wrap="square" lIns="25400" tIns="25400" rIns="25400" bIns="25400" rtlCol="0" anchor="t">
            <a:normAutofit/>
          </a:bodyPr>
          <a:lstStyle/>
          <a:p>
            <a:pPr marL="0" indent="0" algn="l">
              <a:buNone/>
            </a:pPr>
            <a:r>
              <a:rPr lang="en-US" sz="900" dirty="0">
                <a:solidFill>
                  <a:srgbClr val="8A8270"/>
                </a:solidFill>
                <a:latin typeface="Overpass" pitchFamily="34" charset="0"/>
                <a:ea typeface="Overpass" pitchFamily="34" charset="-122"/>
                <a:cs typeface="Overpass"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3E7"/>
        </a:solidFill>
        <a:effectLst/>
      </p:bgPr>
    </p:bg>
    <p:spTree>
      <p:nvGrpSpPr>
        <p:cNvPr id="1" name=""/>
        <p:cNvGrpSpPr/>
        <p:nvPr/>
      </p:nvGrpSpPr>
      <p:grpSpPr>
        <a:xfrm>
          <a:off x="0" y="0"/>
          <a:ext cx="0" cy="0"/>
          <a:chOff x="0" y="0"/>
          <a:chExt cx="0" cy="0"/>
        </a:xfrm>
      </p:grpSpPr>
      <p:sp>
        <p:nvSpPr>
          <p:cNvPr id="2" name="Shape 0"/>
          <p:cNvSpPr/>
          <p:nvPr/>
        </p:nvSpPr>
        <p:spPr>
          <a:xfrm>
            <a:off x="323850" y="323850"/>
            <a:ext cx="8877300" cy="12820650"/>
          </a:xfrm>
          <a:prstGeom prst="rect">
            <a:avLst/>
          </a:prstGeom>
          <a:ln w="7620">
            <a:solidFill>
              <a:srgbClr val="CBA65A"/>
            </a:solidFill>
            <a:prstDash val="solid"/>
          </a:ln>
        </p:spPr>
      </p:sp>
      <p:sp>
        <p:nvSpPr>
          <p:cNvPr id="3" name="Shape 1"/>
          <p:cNvSpPr/>
          <p:nvPr/>
        </p:nvSpPr>
        <p:spPr>
          <a:xfrm>
            <a:off x="857250" y="853440"/>
            <a:ext cx="7810500" cy="9525"/>
          </a:xfrm>
          <a:prstGeom prst="rect">
            <a:avLst/>
          </a:prstGeom>
          <a:solidFill>
            <a:srgbClr val="D8CBA0"/>
          </a:solidFill>
          <a:ln/>
        </p:spPr>
      </p:sp>
      <p:sp>
        <p:nvSpPr>
          <p:cNvPr id="4" name="Text 2"/>
          <p:cNvSpPr/>
          <p:nvPr/>
        </p:nvSpPr>
        <p:spPr>
          <a:xfrm>
            <a:off x="857250" y="609600"/>
            <a:ext cx="2656177" cy="167640"/>
          </a:xfrm>
          <a:prstGeom prst="rect">
            <a:avLst/>
          </a:prstGeom>
          <a:noFill/>
          <a:ln/>
        </p:spPr>
        <p:txBody>
          <a:bodyPr wrap="square" lIns="25400" tIns="25400" rIns="25400" bIns="25400" rtlCol="0" anchor="t">
            <a:normAutofit/>
          </a:bodyPr>
          <a:lstStyle/>
          <a:p>
            <a:pPr marL="0" indent="0" algn="l">
              <a:buNone/>
            </a:pPr>
            <a:r>
              <a:rPr lang="en-US" sz="825" b="1" kern="0" spc="116" dirty="0">
                <a:solidFill>
                  <a:srgbClr val="8A8270"/>
                </a:solidFill>
                <a:latin typeface="Overpass" pitchFamily="34" charset="0"/>
                <a:ea typeface="Overpass" pitchFamily="34" charset="-122"/>
                <a:cs typeface="Overpass" pitchFamily="34" charset="-120"/>
              </a:rPr>
              <a:t>POLITYKA PRYWATNOŚCI HUMAN CORE</a:t>
            </a:r>
            <a:endParaRPr lang="en-US" sz="825" dirty="0"/>
          </a:p>
        </p:txBody>
      </p:sp>
      <p:sp>
        <p:nvSpPr>
          <p:cNvPr id="5" name="Text 3"/>
          <p:cNvSpPr/>
          <p:nvPr/>
        </p:nvSpPr>
        <p:spPr>
          <a:xfrm>
            <a:off x="8355925" y="609600"/>
            <a:ext cx="388025"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11–13</a:t>
            </a:r>
            <a:endParaRPr lang="en-US" sz="825" dirty="0"/>
          </a:p>
        </p:txBody>
      </p:sp>
      <p:sp>
        <p:nvSpPr>
          <p:cNvPr id="6" name="Shape 4"/>
          <p:cNvSpPr/>
          <p:nvPr/>
        </p:nvSpPr>
        <p:spPr>
          <a:xfrm>
            <a:off x="857250" y="946785"/>
            <a:ext cx="7810500" cy="2747963"/>
          </a:xfrm>
          <a:prstGeom prst="rect">
            <a:avLst/>
          </a:prstGeom>
          <a:solidFill>
            <a:srgbClr val="FDFBF4"/>
          </a:solidFill>
          <a:ln w="7620">
            <a:solidFill>
              <a:srgbClr val="E4D9B8"/>
            </a:solidFill>
            <a:prstDash val="solid"/>
          </a:ln>
        </p:spPr>
      </p:sp>
      <p:sp>
        <p:nvSpPr>
          <p:cNvPr id="7" name="Shape 5"/>
          <p:cNvSpPr/>
          <p:nvPr/>
        </p:nvSpPr>
        <p:spPr>
          <a:xfrm>
            <a:off x="864870" y="954405"/>
            <a:ext cx="7795260" cy="289560"/>
          </a:xfrm>
          <a:prstGeom prst="rect">
            <a:avLst/>
          </a:prstGeom>
          <a:solidFill>
            <a:srgbClr val="EFE7D2"/>
          </a:solidFill>
          <a:ln/>
        </p:spPr>
      </p:sp>
      <p:sp>
        <p:nvSpPr>
          <p:cNvPr id="8" name="Shape 6"/>
          <p:cNvSpPr/>
          <p:nvPr/>
        </p:nvSpPr>
        <p:spPr>
          <a:xfrm>
            <a:off x="864870" y="1236345"/>
            <a:ext cx="3377922" cy="9525"/>
          </a:xfrm>
          <a:prstGeom prst="rect">
            <a:avLst/>
          </a:prstGeom>
          <a:solidFill>
            <a:srgbClr val="D8CBA0"/>
          </a:solidFill>
          <a:ln/>
        </p:spPr>
      </p:sp>
      <p:sp>
        <p:nvSpPr>
          <p:cNvPr id="9" name="Text 7"/>
          <p:cNvSpPr/>
          <p:nvPr/>
        </p:nvSpPr>
        <p:spPr>
          <a:xfrm>
            <a:off x="979170" y="1030605"/>
            <a:ext cx="3250660" cy="167640"/>
          </a:xfrm>
          <a:prstGeom prst="rect">
            <a:avLst/>
          </a:prstGeom>
          <a:noFill/>
          <a:ln/>
        </p:spPr>
        <p:txBody>
          <a:bodyPr wrap="square" lIns="25400" tIns="25400" rIns="25400" bIns="25400" rtlCol="0" anchor="t">
            <a:normAutofit/>
          </a:bodyPr>
          <a:lstStyle/>
          <a:p>
            <a:pPr marL="0" indent="0" algn="l">
              <a:buNone/>
            </a:pPr>
            <a:r>
              <a:rPr lang="en-US" sz="788" b="1" kern="0" spc="47" dirty="0">
                <a:solidFill>
                  <a:srgbClr val="1B2A4A"/>
                </a:solidFill>
                <a:latin typeface="Overpass" pitchFamily="34" charset="0"/>
                <a:ea typeface="Overpass" pitchFamily="34" charset="-122"/>
                <a:cs typeface="Overpass" pitchFamily="34" charset="-120"/>
              </a:rPr>
              <a:t>RODZAJ DANYCH / CEL</a:t>
            </a:r>
            <a:endParaRPr lang="en-US" sz="788" dirty="0"/>
          </a:p>
        </p:txBody>
      </p:sp>
      <p:sp>
        <p:nvSpPr>
          <p:cNvPr id="10" name="Shape 8"/>
          <p:cNvSpPr/>
          <p:nvPr/>
        </p:nvSpPr>
        <p:spPr>
          <a:xfrm>
            <a:off x="4242792" y="1236345"/>
            <a:ext cx="4417338" cy="9525"/>
          </a:xfrm>
          <a:prstGeom prst="rect">
            <a:avLst/>
          </a:prstGeom>
          <a:solidFill>
            <a:srgbClr val="D8CBA0"/>
          </a:solidFill>
          <a:ln/>
        </p:spPr>
      </p:sp>
      <p:sp>
        <p:nvSpPr>
          <p:cNvPr id="11" name="Text 9"/>
          <p:cNvSpPr/>
          <p:nvPr/>
        </p:nvSpPr>
        <p:spPr>
          <a:xfrm>
            <a:off x="4357092" y="1030605"/>
            <a:ext cx="4321258" cy="167640"/>
          </a:xfrm>
          <a:prstGeom prst="rect">
            <a:avLst/>
          </a:prstGeom>
          <a:noFill/>
          <a:ln/>
        </p:spPr>
        <p:txBody>
          <a:bodyPr wrap="square" lIns="25400" tIns="25400" rIns="25400" bIns="25400" rtlCol="0" anchor="t">
            <a:normAutofit/>
          </a:bodyPr>
          <a:lstStyle/>
          <a:p>
            <a:pPr marL="0" indent="0" algn="l">
              <a:buNone/>
            </a:pPr>
            <a:r>
              <a:rPr lang="en-US" sz="788" b="1" kern="0" spc="47" dirty="0">
                <a:solidFill>
                  <a:srgbClr val="1B2A4A"/>
                </a:solidFill>
                <a:latin typeface="Overpass" pitchFamily="34" charset="0"/>
                <a:ea typeface="Overpass" pitchFamily="34" charset="-122"/>
                <a:cs typeface="Overpass" pitchFamily="34" charset="-120"/>
              </a:rPr>
              <a:t>OKRES PRZECHOWYWANIA</a:t>
            </a:r>
            <a:endParaRPr lang="en-US" sz="788" dirty="0"/>
          </a:p>
        </p:txBody>
      </p:sp>
      <p:sp>
        <p:nvSpPr>
          <p:cNvPr id="12" name="Shape 10"/>
          <p:cNvSpPr/>
          <p:nvPr/>
        </p:nvSpPr>
        <p:spPr>
          <a:xfrm>
            <a:off x="864870" y="1243965"/>
            <a:ext cx="7795260" cy="9525"/>
          </a:xfrm>
          <a:prstGeom prst="rect">
            <a:avLst/>
          </a:prstGeom>
          <a:solidFill>
            <a:srgbClr val="E9DFC0"/>
          </a:solidFill>
          <a:ln/>
        </p:spPr>
      </p:sp>
      <p:sp>
        <p:nvSpPr>
          <p:cNvPr id="13" name="Text 11"/>
          <p:cNvSpPr/>
          <p:nvPr/>
        </p:nvSpPr>
        <p:spPr>
          <a:xfrm>
            <a:off x="979170" y="1337310"/>
            <a:ext cx="3250660"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związane z zamówieniem i dostawą produktów</a:t>
            </a:r>
            <a:endParaRPr lang="en-US" sz="825" dirty="0"/>
          </a:p>
        </p:txBody>
      </p:sp>
      <p:sp>
        <p:nvSpPr>
          <p:cNvPr id="14" name="Text 12"/>
          <p:cNvSpPr/>
          <p:nvPr/>
        </p:nvSpPr>
        <p:spPr>
          <a:xfrm>
            <a:off x="4357092" y="1337310"/>
            <a:ext cx="4321258" cy="335518"/>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Przez czas realizacji umowy, a następnie do upływu okresu przedawnienia ewentualnych roszczeń</a:t>
            </a:r>
            <a:endParaRPr lang="en-US" sz="825" dirty="0"/>
          </a:p>
        </p:txBody>
      </p:sp>
      <p:sp>
        <p:nvSpPr>
          <p:cNvPr id="15" name="Shape 13"/>
          <p:cNvSpPr/>
          <p:nvPr/>
        </p:nvSpPr>
        <p:spPr>
          <a:xfrm>
            <a:off x="864870" y="1720453"/>
            <a:ext cx="7795260" cy="9525"/>
          </a:xfrm>
          <a:prstGeom prst="rect">
            <a:avLst/>
          </a:prstGeom>
          <a:solidFill>
            <a:srgbClr val="E9DFC0"/>
          </a:solidFill>
          <a:ln/>
        </p:spPr>
      </p:sp>
      <p:sp>
        <p:nvSpPr>
          <p:cNvPr id="16" name="Text 14"/>
          <p:cNvSpPr/>
          <p:nvPr/>
        </p:nvSpPr>
        <p:spPr>
          <a:xfrm>
            <a:off x="979170" y="1813798"/>
            <a:ext cx="3250660"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księgowe i faktury</a:t>
            </a:r>
            <a:endParaRPr lang="en-US" sz="825" dirty="0"/>
          </a:p>
        </p:txBody>
      </p:sp>
      <p:sp>
        <p:nvSpPr>
          <p:cNvPr id="17" name="Text 15"/>
          <p:cNvSpPr/>
          <p:nvPr/>
        </p:nvSpPr>
        <p:spPr>
          <a:xfrm>
            <a:off x="4357092" y="1813798"/>
            <a:ext cx="4321258"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Przez okres wymagany przepisami podatkowymi i rachunkowymi</a:t>
            </a:r>
            <a:endParaRPr lang="en-US" sz="825" dirty="0"/>
          </a:p>
        </p:txBody>
      </p:sp>
      <p:sp>
        <p:nvSpPr>
          <p:cNvPr id="18" name="Shape 16"/>
          <p:cNvSpPr/>
          <p:nvPr/>
        </p:nvSpPr>
        <p:spPr>
          <a:xfrm>
            <a:off x="864870" y="2048232"/>
            <a:ext cx="7795260" cy="9525"/>
          </a:xfrm>
          <a:prstGeom prst="rect">
            <a:avLst/>
          </a:prstGeom>
          <a:solidFill>
            <a:srgbClr val="E9DFC0"/>
          </a:solidFill>
          <a:ln/>
        </p:spPr>
      </p:sp>
      <p:sp>
        <p:nvSpPr>
          <p:cNvPr id="19" name="Text 17"/>
          <p:cNvSpPr/>
          <p:nvPr/>
        </p:nvSpPr>
        <p:spPr>
          <a:xfrm>
            <a:off x="979170" y="2141577"/>
            <a:ext cx="3250660"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z korespondencji</a:t>
            </a:r>
            <a:endParaRPr lang="en-US" sz="825" dirty="0"/>
          </a:p>
        </p:txBody>
      </p:sp>
      <p:sp>
        <p:nvSpPr>
          <p:cNvPr id="20" name="Text 18"/>
          <p:cNvSpPr/>
          <p:nvPr/>
        </p:nvSpPr>
        <p:spPr>
          <a:xfrm>
            <a:off x="4357092" y="2141577"/>
            <a:ext cx="4321258"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Do zakończenia sprawy, a następnie przez okres potrzebny do obrony przed roszczeniami</a:t>
            </a:r>
            <a:endParaRPr lang="en-US" sz="825" dirty="0"/>
          </a:p>
        </p:txBody>
      </p:sp>
      <p:sp>
        <p:nvSpPr>
          <p:cNvPr id="21" name="Shape 19"/>
          <p:cNvSpPr/>
          <p:nvPr/>
        </p:nvSpPr>
        <p:spPr>
          <a:xfrm>
            <a:off x="864870" y="2376011"/>
            <a:ext cx="7795260" cy="9525"/>
          </a:xfrm>
          <a:prstGeom prst="rect">
            <a:avLst/>
          </a:prstGeom>
          <a:solidFill>
            <a:srgbClr val="E9DFC0"/>
          </a:solidFill>
          <a:ln/>
        </p:spPr>
      </p:sp>
      <p:sp>
        <p:nvSpPr>
          <p:cNvPr id="22" name="Text 20"/>
          <p:cNvSpPr/>
          <p:nvPr/>
        </p:nvSpPr>
        <p:spPr>
          <a:xfrm>
            <a:off x="979170" y="2469356"/>
            <a:ext cx="3250660"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Reklamacje i odstąpienia od umowy</a:t>
            </a:r>
            <a:endParaRPr lang="en-US" sz="825" dirty="0"/>
          </a:p>
        </p:txBody>
      </p:sp>
      <p:sp>
        <p:nvSpPr>
          <p:cNvPr id="23" name="Text 21"/>
          <p:cNvSpPr/>
          <p:nvPr/>
        </p:nvSpPr>
        <p:spPr>
          <a:xfrm>
            <a:off x="4357092" y="2469356"/>
            <a:ext cx="4321258"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Przez czas rozpatrzenia sprawy oraz okres przedawnienia roszczeń</a:t>
            </a:r>
            <a:endParaRPr lang="en-US" sz="825" dirty="0"/>
          </a:p>
        </p:txBody>
      </p:sp>
      <p:sp>
        <p:nvSpPr>
          <p:cNvPr id="24" name="Shape 22"/>
          <p:cNvSpPr/>
          <p:nvPr/>
        </p:nvSpPr>
        <p:spPr>
          <a:xfrm>
            <a:off x="864870" y="2703790"/>
            <a:ext cx="7795260" cy="9525"/>
          </a:xfrm>
          <a:prstGeom prst="rect">
            <a:avLst/>
          </a:prstGeom>
          <a:solidFill>
            <a:srgbClr val="E9DFC0"/>
          </a:solidFill>
          <a:ln/>
        </p:spPr>
      </p:sp>
      <p:sp>
        <p:nvSpPr>
          <p:cNvPr id="25" name="Text 23"/>
          <p:cNvSpPr/>
          <p:nvPr/>
        </p:nvSpPr>
        <p:spPr>
          <a:xfrm>
            <a:off x="979170" y="2797135"/>
            <a:ext cx="3250660"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Newsletter</a:t>
            </a:r>
            <a:endParaRPr lang="en-US" sz="825" dirty="0"/>
          </a:p>
        </p:txBody>
      </p:sp>
      <p:sp>
        <p:nvSpPr>
          <p:cNvPr id="26" name="Text 24"/>
          <p:cNvSpPr/>
          <p:nvPr/>
        </p:nvSpPr>
        <p:spPr>
          <a:xfrm>
            <a:off x="4357092" y="2797135"/>
            <a:ext cx="4321258"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Do momentu wypisania się lub cofnięcia zgody</a:t>
            </a:r>
            <a:endParaRPr lang="en-US" sz="825" dirty="0"/>
          </a:p>
        </p:txBody>
      </p:sp>
      <p:sp>
        <p:nvSpPr>
          <p:cNvPr id="27" name="Shape 25"/>
          <p:cNvSpPr/>
          <p:nvPr/>
        </p:nvSpPr>
        <p:spPr>
          <a:xfrm>
            <a:off x="864870" y="3031569"/>
            <a:ext cx="7795260" cy="9525"/>
          </a:xfrm>
          <a:prstGeom prst="rect">
            <a:avLst/>
          </a:prstGeom>
          <a:solidFill>
            <a:srgbClr val="E9DFC0"/>
          </a:solidFill>
          <a:ln/>
        </p:spPr>
      </p:sp>
      <p:sp>
        <p:nvSpPr>
          <p:cNvPr id="28" name="Text 26"/>
          <p:cNvSpPr/>
          <p:nvPr/>
        </p:nvSpPr>
        <p:spPr>
          <a:xfrm>
            <a:off x="979170" y="3124914"/>
            <a:ext cx="3250660"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Dane marketingowe oparte na zgodzie</a:t>
            </a:r>
            <a:endParaRPr lang="en-US" sz="825" dirty="0"/>
          </a:p>
        </p:txBody>
      </p:sp>
      <p:sp>
        <p:nvSpPr>
          <p:cNvPr id="29" name="Text 27"/>
          <p:cNvSpPr/>
          <p:nvPr/>
        </p:nvSpPr>
        <p:spPr>
          <a:xfrm>
            <a:off x="4357092" y="3124914"/>
            <a:ext cx="4321258"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Do momentu cofnięcia zgody</a:t>
            </a:r>
            <a:endParaRPr lang="en-US" sz="825" dirty="0"/>
          </a:p>
        </p:txBody>
      </p:sp>
      <p:sp>
        <p:nvSpPr>
          <p:cNvPr id="30" name="Shape 28"/>
          <p:cNvSpPr/>
          <p:nvPr/>
        </p:nvSpPr>
        <p:spPr>
          <a:xfrm>
            <a:off x="864870" y="3359348"/>
            <a:ext cx="7795260" cy="9525"/>
          </a:xfrm>
          <a:prstGeom prst="rect">
            <a:avLst/>
          </a:prstGeom>
          <a:solidFill>
            <a:srgbClr val="E9DFC0"/>
          </a:solidFill>
          <a:ln/>
        </p:spPr>
      </p:sp>
      <p:sp>
        <p:nvSpPr>
          <p:cNvPr id="31" name="Text 29"/>
          <p:cNvSpPr/>
          <p:nvPr/>
        </p:nvSpPr>
        <p:spPr>
          <a:xfrm>
            <a:off x="979170" y="3452694"/>
            <a:ext cx="3250660"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Cookies</a:t>
            </a:r>
            <a:endParaRPr lang="en-US" sz="825" dirty="0"/>
          </a:p>
        </p:txBody>
      </p:sp>
      <p:sp>
        <p:nvSpPr>
          <p:cNvPr id="32" name="Text 30"/>
          <p:cNvSpPr/>
          <p:nvPr/>
        </p:nvSpPr>
        <p:spPr>
          <a:xfrm>
            <a:off x="4357092" y="3452694"/>
            <a:ext cx="4321258" cy="186809"/>
          </a:xfrm>
          <a:prstGeom prst="rect">
            <a:avLst/>
          </a:prstGeom>
          <a:noFill/>
          <a:ln/>
        </p:spPr>
        <p:txBody>
          <a:bodyPr wrap="square" lIns="25400" tIns="25400" rIns="25400" bIns="25400" rtlCol="0" anchor="t">
            <a:normAutofit/>
          </a:bodyPr>
          <a:lstStyle/>
          <a:p>
            <a:pPr marL="0" indent="0" algn="l">
              <a:lnSpc>
                <a:spcPct val="114853"/>
              </a:lnSpc>
              <a:buNone/>
            </a:pPr>
            <a:r>
              <a:rPr lang="en-US" sz="825" dirty="0">
                <a:solidFill>
                  <a:srgbClr val="3A3F4D"/>
                </a:solidFill>
                <a:latin typeface="Overpass" pitchFamily="34" charset="0"/>
                <a:ea typeface="Overpass" pitchFamily="34" charset="-122"/>
                <a:cs typeface="Overpass" pitchFamily="34" charset="-120"/>
              </a:rPr>
              <a:t>Przez okres wskazany w Polityce cookies lub ustawieniach przeglądarki</a:t>
            </a:r>
            <a:endParaRPr lang="en-US" sz="825" dirty="0"/>
          </a:p>
        </p:txBody>
      </p:sp>
      <p:sp>
        <p:nvSpPr>
          <p:cNvPr id="33" name="Text 31"/>
          <p:cNvSpPr/>
          <p:nvPr/>
        </p:nvSpPr>
        <p:spPr>
          <a:xfrm>
            <a:off x="857249" y="3885247"/>
            <a:ext cx="363455"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11.</a:t>
            </a:r>
            <a:endParaRPr lang="en-US" sz="1500" dirty="0"/>
          </a:p>
        </p:txBody>
      </p:sp>
      <p:sp>
        <p:nvSpPr>
          <p:cNvPr id="34" name="Text 32"/>
          <p:cNvSpPr/>
          <p:nvPr/>
        </p:nvSpPr>
        <p:spPr>
          <a:xfrm>
            <a:off x="1220705" y="3891439"/>
            <a:ext cx="3022087"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Prawa użytkownika</a:t>
            </a:r>
            <a:endParaRPr lang="en-US" sz="1500" dirty="0"/>
          </a:p>
        </p:txBody>
      </p:sp>
      <p:sp>
        <p:nvSpPr>
          <p:cNvPr id="35" name="Text 33"/>
          <p:cNvSpPr/>
          <p:nvPr/>
        </p:nvSpPr>
        <p:spPr>
          <a:xfrm>
            <a:off x="857250" y="4190047"/>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Osobie, której dane dotyczą, przysługuje prawo do:</a:t>
            </a:r>
            <a:endParaRPr lang="en-US" sz="938" dirty="0"/>
          </a:p>
        </p:txBody>
      </p:sp>
      <p:sp>
        <p:nvSpPr>
          <p:cNvPr id="36" name="Shape 34"/>
          <p:cNvSpPr/>
          <p:nvPr/>
        </p:nvSpPr>
        <p:spPr>
          <a:xfrm>
            <a:off x="857250" y="4501991"/>
            <a:ext cx="47625" cy="47625"/>
          </a:xfrm>
          <a:prstGeom prst="ellipse">
            <a:avLst/>
          </a:prstGeom>
          <a:solidFill>
            <a:srgbClr val="C15C43"/>
          </a:solidFill>
          <a:ln/>
        </p:spPr>
      </p:sp>
      <p:sp>
        <p:nvSpPr>
          <p:cNvPr id="37" name="Text 35"/>
          <p:cNvSpPr/>
          <p:nvPr/>
        </p:nvSpPr>
        <p:spPr>
          <a:xfrm>
            <a:off x="990600" y="4435316"/>
            <a:ext cx="150470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dostępu do swoich danych;</a:t>
            </a:r>
            <a:endParaRPr lang="en-US" sz="900" dirty="0"/>
          </a:p>
        </p:txBody>
      </p:sp>
      <p:sp>
        <p:nvSpPr>
          <p:cNvPr id="38" name="Shape 36"/>
          <p:cNvSpPr/>
          <p:nvPr/>
        </p:nvSpPr>
        <p:spPr>
          <a:xfrm>
            <a:off x="857250" y="4724876"/>
            <a:ext cx="47625" cy="47625"/>
          </a:xfrm>
          <a:prstGeom prst="ellipse">
            <a:avLst/>
          </a:prstGeom>
          <a:solidFill>
            <a:srgbClr val="C15C43"/>
          </a:solidFill>
          <a:ln/>
        </p:spPr>
      </p:sp>
      <p:sp>
        <p:nvSpPr>
          <p:cNvPr id="39" name="Text 37"/>
          <p:cNvSpPr/>
          <p:nvPr/>
        </p:nvSpPr>
        <p:spPr>
          <a:xfrm>
            <a:off x="990600" y="4658201"/>
            <a:ext cx="1321737"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uzyskania kopii danych;</a:t>
            </a:r>
            <a:endParaRPr lang="en-US" sz="900" dirty="0"/>
          </a:p>
        </p:txBody>
      </p:sp>
      <p:sp>
        <p:nvSpPr>
          <p:cNvPr id="40" name="Shape 38"/>
          <p:cNvSpPr/>
          <p:nvPr/>
        </p:nvSpPr>
        <p:spPr>
          <a:xfrm>
            <a:off x="857250" y="4947761"/>
            <a:ext cx="47625" cy="47625"/>
          </a:xfrm>
          <a:prstGeom prst="ellipse">
            <a:avLst/>
          </a:prstGeom>
          <a:solidFill>
            <a:srgbClr val="C15C43"/>
          </a:solidFill>
          <a:ln/>
        </p:spPr>
      </p:sp>
      <p:sp>
        <p:nvSpPr>
          <p:cNvPr id="41" name="Text 39"/>
          <p:cNvSpPr/>
          <p:nvPr/>
        </p:nvSpPr>
        <p:spPr>
          <a:xfrm>
            <a:off x="990600" y="4881086"/>
            <a:ext cx="319734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sprostowania danych nieprawidłowych lub nieaktualnych;</a:t>
            </a:r>
            <a:endParaRPr lang="en-US" sz="900" dirty="0"/>
          </a:p>
        </p:txBody>
      </p:sp>
      <p:sp>
        <p:nvSpPr>
          <p:cNvPr id="42" name="Shape 40"/>
          <p:cNvSpPr/>
          <p:nvPr/>
        </p:nvSpPr>
        <p:spPr>
          <a:xfrm>
            <a:off x="857250" y="5170647"/>
            <a:ext cx="47625" cy="47625"/>
          </a:xfrm>
          <a:prstGeom prst="ellipse">
            <a:avLst/>
          </a:prstGeom>
          <a:solidFill>
            <a:srgbClr val="C15C43"/>
          </a:solidFill>
          <a:ln/>
        </p:spPr>
      </p:sp>
      <p:sp>
        <p:nvSpPr>
          <p:cNvPr id="43" name="Text 41"/>
          <p:cNvSpPr/>
          <p:nvPr/>
        </p:nvSpPr>
        <p:spPr>
          <a:xfrm>
            <a:off x="990600" y="5103972"/>
            <a:ext cx="279644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usunięcia danych, jeżeli istnieją podstawy prawne;</a:t>
            </a:r>
            <a:endParaRPr lang="en-US" sz="900" dirty="0"/>
          </a:p>
        </p:txBody>
      </p:sp>
      <p:sp>
        <p:nvSpPr>
          <p:cNvPr id="44" name="Shape 42"/>
          <p:cNvSpPr/>
          <p:nvPr/>
        </p:nvSpPr>
        <p:spPr>
          <a:xfrm>
            <a:off x="857250" y="5393531"/>
            <a:ext cx="47625" cy="47625"/>
          </a:xfrm>
          <a:prstGeom prst="ellipse">
            <a:avLst/>
          </a:prstGeom>
          <a:solidFill>
            <a:srgbClr val="C15C43"/>
          </a:solidFill>
          <a:ln/>
        </p:spPr>
      </p:sp>
      <p:sp>
        <p:nvSpPr>
          <p:cNvPr id="45" name="Text 43"/>
          <p:cNvSpPr/>
          <p:nvPr/>
        </p:nvSpPr>
        <p:spPr>
          <a:xfrm>
            <a:off x="990600" y="5326856"/>
            <a:ext cx="201639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ograniczenia przetwarzania danych;</a:t>
            </a:r>
            <a:endParaRPr lang="en-US" sz="900" dirty="0"/>
          </a:p>
        </p:txBody>
      </p:sp>
      <p:sp>
        <p:nvSpPr>
          <p:cNvPr id="46" name="Shape 44"/>
          <p:cNvSpPr/>
          <p:nvPr/>
        </p:nvSpPr>
        <p:spPr>
          <a:xfrm>
            <a:off x="857250" y="5616416"/>
            <a:ext cx="47625" cy="47625"/>
          </a:xfrm>
          <a:prstGeom prst="ellipse">
            <a:avLst/>
          </a:prstGeom>
          <a:solidFill>
            <a:srgbClr val="C15C43"/>
          </a:solidFill>
          <a:ln/>
        </p:spPr>
      </p:sp>
      <p:sp>
        <p:nvSpPr>
          <p:cNvPr id="47" name="Text 45"/>
          <p:cNvSpPr/>
          <p:nvPr/>
        </p:nvSpPr>
        <p:spPr>
          <a:xfrm>
            <a:off x="990600" y="5549741"/>
            <a:ext cx="6405027"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przenoszenia danych, gdy przetwarzanie odbywa się na podstawie zgody lub umowy i w sposób zautomatyzowany;</a:t>
            </a:r>
            <a:endParaRPr lang="en-US" sz="900" dirty="0"/>
          </a:p>
        </p:txBody>
      </p:sp>
      <p:sp>
        <p:nvSpPr>
          <p:cNvPr id="48" name="Shape 46"/>
          <p:cNvSpPr/>
          <p:nvPr/>
        </p:nvSpPr>
        <p:spPr>
          <a:xfrm>
            <a:off x="857250" y="5839301"/>
            <a:ext cx="47625" cy="47625"/>
          </a:xfrm>
          <a:prstGeom prst="ellipse">
            <a:avLst/>
          </a:prstGeom>
          <a:solidFill>
            <a:srgbClr val="C15C43"/>
          </a:solidFill>
          <a:ln/>
        </p:spPr>
      </p:sp>
      <p:sp>
        <p:nvSpPr>
          <p:cNvPr id="49" name="Text 47"/>
          <p:cNvSpPr/>
          <p:nvPr/>
        </p:nvSpPr>
        <p:spPr>
          <a:xfrm>
            <a:off x="990600" y="5772626"/>
            <a:ext cx="5836491"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wniesienia sprzeciwu wobec przetwarzania opartego na prawnie uzasadnionym interesie Administratora;</a:t>
            </a:r>
            <a:endParaRPr lang="en-US" sz="900" dirty="0"/>
          </a:p>
        </p:txBody>
      </p:sp>
      <p:sp>
        <p:nvSpPr>
          <p:cNvPr id="50" name="Shape 48"/>
          <p:cNvSpPr/>
          <p:nvPr/>
        </p:nvSpPr>
        <p:spPr>
          <a:xfrm>
            <a:off x="857250" y="6062186"/>
            <a:ext cx="47625" cy="47625"/>
          </a:xfrm>
          <a:prstGeom prst="ellipse">
            <a:avLst/>
          </a:prstGeom>
          <a:solidFill>
            <a:srgbClr val="C15C43"/>
          </a:solidFill>
          <a:ln/>
        </p:spPr>
      </p:sp>
      <p:sp>
        <p:nvSpPr>
          <p:cNvPr id="51" name="Text 49"/>
          <p:cNvSpPr/>
          <p:nvPr/>
        </p:nvSpPr>
        <p:spPr>
          <a:xfrm>
            <a:off x="990600" y="5995511"/>
            <a:ext cx="4765167"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cofnięcia zgody w dowolnym czasie, jeżeli dane są przetwarzane na podstawie zgody;</a:t>
            </a:r>
            <a:endParaRPr lang="en-US" sz="900" dirty="0"/>
          </a:p>
        </p:txBody>
      </p:sp>
      <p:sp>
        <p:nvSpPr>
          <p:cNvPr id="52" name="Shape 50"/>
          <p:cNvSpPr/>
          <p:nvPr/>
        </p:nvSpPr>
        <p:spPr>
          <a:xfrm>
            <a:off x="857250" y="6285072"/>
            <a:ext cx="47625" cy="47625"/>
          </a:xfrm>
          <a:prstGeom prst="ellipse">
            <a:avLst/>
          </a:prstGeom>
          <a:solidFill>
            <a:srgbClr val="C15C43"/>
          </a:solidFill>
          <a:ln/>
        </p:spPr>
      </p:sp>
      <p:sp>
        <p:nvSpPr>
          <p:cNvPr id="53" name="Text 51"/>
          <p:cNvSpPr/>
          <p:nvPr/>
        </p:nvSpPr>
        <p:spPr>
          <a:xfrm>
            <a:off x="990600" y="6218397"/>
            <a:ext cx="370091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wniesienia skargi do Prezesa Urzędu Ochrony Danych Osobowych.</a:t>
            </a:r>
            <a:endParaRPr lang="en-US" sz="900" dirty="0"/>
          </a:p>
        </p:txBody>
      </p:sp>
      <p:sp>
        <p:nvSpPr>
          <p:cNvPr id="54" name="Text 52"/>
          <p:cNvSpPr/>
          <p:nvPr/>
        </p:nvSpPr>
        <p:spPr>
          <a:xfrm>
            <a:off x="857250" y="6479381"/>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W celu skorzystania z przysługujących praw należy skontaktować się z Administratorem, wysyłając wiadomość na adres: annap@humancore.pl.</a:t>
            </a:r>
            <a:endParaRPr lang="en-US" sz="938" dirty="0"/>
          </a:p>
        </p:txBody>
      </p:sp>
      <p:sp>
        <p:nvSpPr>
          <p:cNvPr id="55" name="Text 53"/>
          <p:cNvSpPr/>
          <p:nvPr/>
        </p:nvSpPr>
        <p:spPr>
          <a:xfrm>
            <a:off x="857250" y="6858000"/>
            <a:ext cx="419459"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12.</a:t>
            </a:r>
            <a:endParaRPr lang="en-US" sz="1500" dirty="0"/>
          </a:p>
        </p:txBody>
      </p:sp>
      <p:sp>
        <p:nvSpPr>
          <p:cNvPr id="56" name="Text 54"/>
          <p:cNvSpPr/>
          <p:nvPr/>
        </p:nvSpPr>
        <p:spPr>
          <a:xfrm>
            <a:off x="1131927" y="6858000"/>
            <a:ext cx="4153190"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Dobrowolność podania danych</a:t>
            </a:r>
            <a:endParaRPr lang="en-US" sz="1500" dirty="0"/>
          </a:p>
        </p:txBody>
      </p:sp>
      <p:sp>
        <p:nvSpPr>
          <p:cNvPr id="57" name="Text 55"/>
          <p:cNvSpPr/>
          <p:nvPr/>
        </p:nvSpPr>
        <p:spPr>
          <a:xfrm>
            <a:off x="857250" y="7162800"/>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Podanie danych osobowych jest dobrowolne, jednak niektóre dane są konieczne do realizacji określonych działań.</a:t>
            </a:r>
            <a:endParaRPr lang="en-US" sz="938" dirty="0"/>
          </a:p>
        </p:txBody>
      </p:sp>
      <p:sp>
        <p:nvSpPr>
          <p:cNvPr id="58" name="Text 56"/>
          <p:cNvSpPr/>
          <p:nvPr/>
        </p:nvSpPr>
        <p:spPr>
          <a:xfrm>
            <a:off x="857250" y="7427119"/>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Niepodanie danych niezbędnych do zakupu może uniemożliwić:</a:t>
            </a:r>
            <a:endParaRPr lang="en-US" sz="938" dirty="0"/>
          </a:p>
        </p:txBody>
      </p:sp>
      <p:sp>
        <p:nvSpPr>
          <p:cNvPr id="59" name="Shape 57"/>
          <p:cNvSpPr/>
          <p:nvPr/>
        </p:nvSpPr>
        <p:spPr>
          <a:xfrm>
            <a:off x="857250" y="7739062"/>
            <a:ext cx="47625" cy="47625"/>
          </a:xfrm>
          <a:prstGeom prst="ellipse">
            <a:avLst/>
          </a:prstGeom>
          <a:solidFill>
            <a:srgbClr val="C15C43"/>
          </a:solidFill>
          <a:ln/>
        </p:spPr>
      </p:sp>
      <p:sp>
        <p:nvSpPr>
          <p:cNvPr id="60" name="Text 58"/>
          <p:cNvSpPr/>
          <p:nvPr/>
        </p:nvSpPr>
        <p:spPr>
          <a:xfrm>
            <a:off x="990600" y="7672388"/>
            <a:ext cx="1729966"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złożenie i obsługę zamówienia;</a:t>
            </a:r>
            <a:endParaRPr lang="en-US" sz="900" dirty="0"/>
          </a:p>
        </p:txBody>
      </p:sp>
      <p:sp>
        <p:nvSpPr>
          <p:cNvPr id="61" name="Shape 59"/>
          <p:cNvSpPr/>
          <p:nvPr/>
        </p:nvSpPr>
        <p:spPr>
          <a:xfrm>
            <a:off x="857250" y="7961948"/>
            <a:ext cx="47625" cy="47625"/>
          </a:xfrm>
          <a:prstGeom prst="ellipse">
            <a:avLst/>
          </a:prstGeom>
          <a:solidFill>
            <a:srgbClr val="C15C43"/>
          </a:solidFill>
          <a:ln/>
        </p:spPr>
      </p:sp>
      <p:sp>
        <p:nvSpPr>
          <p:cNvPr id="62" name="Text 60"/>
          <p:cNvSpPr/>
          <p:nvPr/>
        </p:nvSpPr>
        <p:spPr>
          <a:xfrm>
            <a:off x="990600" y="7895273"/>
            <a:ext cx="105287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przyjęcie płatności;</a:t>
            </a:r>
            <a:endParaRPr lang="en-US" sz="900" dirty="0"/>
          </a:p>
        </p:txBody>
      </p:sp>
      <p:sp>
        <p:nvSpPr>
          <p:cNvPr id="63" name="Shape 61"/>
          <p:cNvSpPr/>
          <p:nvPr/>
        </p:nvSpPr>
        <p:spPr>
          <a:xfrm>
            <a:off x="857250" y="8184832"/>
            <a:ext cx="47625" cy="47625"/>
          </a:xfrm>
          <a:prstGeom prst="ellipse">
            <a:avLst/>
          </a:prstGeom>
          <a:solidFill>
            <a:srgbClr val="C15C43"/>
          </a:solidFill>
          <a:ln/>
        </p:spPr>
      </p:sp>
      <p:sp>
        <p:nvSpPr>
          <p:cNvPr id="64" name="Text 62"/>
          <p:cNvSpPr/>
          <p:nvPr/>
        </p:nvSpPr>
        <p:spPr>
          <a:xfrm>
            <a:off x="990600" y="8118157"/>
            <a:ext cx="1119307"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wystawienie faktury;</a:t>
            </a:r>
            <a:endParaRPr lang="en-US" sz="900" dirty="0"/>
          </a:p>
        </p:txBody>
      </p:sp>
      <p:sp>
        <p:nvSpPr>
          <p:cNvPr id="65" name="Shape 63"/>
          <p:cNvSpPr/>
          <p:nvPr/>
        </p:nvSpPr>
        <p:spPr>
          <a:xfrm>
            <a:off x="857250" y="8407718"/>
            <a:ext cx="47625" cy="47625"/>
          </a:xfrm>
          <a:prstGeom prst="ellipse">
            <a:avLst/>
          </a:prstGeom>
          <a:solidFill>
            <a:srgbClr val="C15C43"/>
          </a:solidFill>
          <a:ln/>
        </p:spPr>
      </p:sp>
      <p:sp>
        <p:nvSpPr>
          <p:cNvPr id="66" name="Text 64"/>
          <p:cNvSpPr/>
          <p:nvPr/>
        </p:nvSpPr>
        <p:spPr>
          <a:xfrm>
            <a:off x="990600" y="8341043"/>
            <a:ext cx="3468969"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przesłanie linku lub instrukcji dostępu do Produktu cyfrowego;</a:t>
            </a:r>
            <a:endParaRPr lang="en-US" sz="900" dirty="0"/>
          </a:p>
        </p:txBody>
      </p:sp>
      <p:sp>
        <p:nvSpPr>
          <p:cNvPr id="67" name="Shape 65"/>
          <p:cNvSpPr/>
          <p:nvPr/>
        </p:nvSpPr>
        <p:spPr>
          <a:xfrm>
            <a:off x="857250" y="8630603"/>
            <a:ext cx="47625" cy="47625"/>
          </a:xfrm>
          <a:prstGeom prst="ellipse">
            <a:avLst/>
          </a:prstGeom>
          <a:solidFill>
            <a:srgbClr val="C15C43"/>
          </a:solidFill>
          <a:ln/>
        </p:spPr>
      </p:sp>
      <p:sp>
        <p:nvSpPr>
          <p:cNvPr id="68" name="Text 66"/>
          <p:cNvSpPr/>
          <p:nvPr/>
        </p:nvSpPr>
        <p:spPr>
          <a:xfrm>
            <a:off x="990600" y="8563928"/>
            <a:ext cx="4085177"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udzielenie odpowiedzi w sprawie reklamacji lub zgłoszenia technicznego.</a:t>
            </a:r>
            <a:endParaRPr lang="en-US" sz="900" dirty="0"/>
          </a:p>
        </p:txBody>
      </p:sp>
      <p:sp>
        <p:nvSpPr>
          <p:cNvPr id="69" name="Text 67"/>
          <p:cNvSpPr/>
          <p:nvPr/>
        </p:nvSpPr>
        <p:spPr>
          <a:xfrm>
            <a:off x="857250" y="8824913"/>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Niepodanie adresu e-mail w formularzu newslettera uniemożliwia otrzymywanie newslettera.</a:t>
            </a:r>
            <a:endParaRPr lang="en-US" sz="938" dirty="0"/>
          </a:p>
        </p:txBody>
      </p:sp>
      <p:sp>
        <p:nvSpPr>
          <p:cNvPr id="70" name="Text 68"/>
          <p:cNvSpPr/>
          <p:nvPr/>
        </p:nvSpPr>
        <p:spPr>
          <a:xfrm>
            <a:off x="857250" y="9203531"/>
            <a:ext cx="551731"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13.</a:t>
            </a:r>
            <a:endParaRPr lang="en-US" sz="1500" dirty="0"/>
          </a:p>
        </p:txBody>
      </p:sp>
      <p:sp>
        <p:nvSpPr>
          <p:cNvPr id="71" name="Text 69"/>
          <p:cNvSpPr/>
          <p:nvPr/>
        </p:nvSpPr>
        <p:spPr>
          <a:xfrm>
            <a:off x="1130379" y="9203531"/>
            <a:ext cx="3274844"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Zautomatyzowane decyzje</a:t>
            </a:r>
            <a:endParaRPr lang="en-US" sz="1500" dirty="0"/>
          </a:p>
        </p:txBody>
      </p:sp>
      <p:sp>
        <p:nvSpPr>
          <p:cNvPr id="72" name="Shape 70"/>
          <p:cNvSpPr/>
          <p:nvPr/>
        </p:nvSpPr>
        <p:spPr>
          <a:xfrm>
            <a:off x="857250" y="12573000"/>
            <a:ext cx="7810500" cy="9525"/>
          </a:xfrm>
          <a:prstGeom prst="rect">
            <a:avLst/>
          </a:prstGeom>
          <a:solidFill>
            <a:srgbClr val="D8CBA0"/>
          </a:solidFill>
          <a:ln/>
        </p:spPr>
      </p:sp>
      <p:sp>
        <p:nvSpPr>
          <p:cNvPr id="73" name="Shape 71"/>
          <p:cNvSpPr/>
          <p:nvPr/>
        </p:nvSpPr>
        <p:spPr>
          <a:xfrm>
            <a:off x="857250" y="12757785"/>
            <a:ext cx="57150" cy="57150"/>
          </a:xfrm>
          <a:prstGeom prst="ellipse">
            <a:avLst/>
          </a:prstGeom>
          <a:solidFill>
            <a:srgbClr val="1B2A4A"/>
          </a:solidFill>
          <a:ln/>
        </p:spPr>
      </p:sp>
      <p:sp>
        <p:nvSpPr>
          <p:cNvPr id="74" name="Shape 72"/>
          <p:cNvSpPr/>
          <p:nvPr/>
        </p:nvSpPr>
        <p:spPr>
          <a:xfrm>
            <a:off x="971550" y="12757785"/>
            <a:ext cx="57150" cy="57150"/>
          </a:xfrm>
          <a:prstGeom prst="ellipse">
            <a:avLst/>
          </a:prstGeom>
          <a:solidFill>
            <a:srgbClr val="C15C43"/>
          </a:solidFill>
          <a:ln/>
        </p:spPr>
      </p:sp>
      <p:sp>
        <p:nvSpPr>
          <p:cNvPr id="75" name="Shape 73"/>
          <p:cNvSpPr/>
          <p:nvPr/>
        </p:nvSpPr>
        <p:spPr>
          <a:xfrm>
            <a:off x="1085850" y="12757785"/>
            <a:ext cx="57150" cy="57150"/>
          </a:xfrm>
          <a:prstGeom prst="ellipse">
            <a:avLst/>
          </a:prstGeom>
          <a:solidFill>
            <a:srgbClr val="6E9574"/>
          </a:solidFill>
          <a:ln/>
        </p:spPr>
      </p:sp>
      <p:sp>
        <p:nvSpPr>
          <p:cNvPr id="76" name="Text 74"/>
          <p:cNvSpPr/>
          <p:nvPr/>
        </p:nvSpPr>
        <p:spPr>
          <a:xfrm>
            <a:off x="4461510" y="12721590"/>
            <a:ext cx="892850"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HUMAN CORE</a:t>
            </a:r>
            <a:endParaRPr lang="en-US" sz="825" dirty="0"/>
          </a:p>
        </p:txBody>
      </p:sp>
      <p:sp>
        <p:nvSpPr>
          <p:cNvPr id="77" name="Text 75"/>
          <p:cNvSpPr/>
          <p:nvPr/>
        </p:nvSpPr>
        <p:spPr>
          <a:xfrm>
            <a:off x="8596670" y="12713970"/>
            <a:ext cx="147280" cy="182880"/>
          </a:xfrm>
          <a:prstGeom prst="rect">
            <a:avLst/>
          </a:prstGeom>
          <a:noFill/>
          <a:ln/>
        </p:spPr>
        <p:txBody>
          <a:bodyPr wrap="square" lIns="25400" tIns="25400" rIns="25400" bIns="25400" rtlCol="0" anchor="t">
            <a:normAutofit/>
          </a:bodyPr>
          <a:lstStyle/>
          <a:p>
            <a:pPr marL="0" indent="0" algn="l">
              <a:buNone/>
            </a:pPr>
            <a:r>
              <a:rPr lang="en-US" sz="900" dirty="0">
                <a:solidFill>
                  <a:srgbClr val="8A8270"/>
                </a:solidFill>
                <a:latin typeface="Overpass" pitchFamily="34" charset="0"/>
                <a:ea typeface="Overpass" pitchFamily="34" charset="-122"/>
                <a:cs typeface="Overpass"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3E7"/>
        </a:solidFill>
        <a:effectLst/>
      </p:bgPr>
    </p:bg>
    <p:spTree>
      <p:nvGrpSpPr>
        <p:cNvPr id="1" name=""/>
        <p:cNvGrpSpPr/>
        <p:nvPr/>
      </p:nvGrpSpPr>
      <p:grpSpPr>
        <a:xfrm>
          <a:off x="0" y="0"/>
          <a:ext cx="0" cy="0"/>
          <a:chOff x="0" y="0"/>
          <a:chExt cx="0" cy="0"/>
        </a:xfrm>
      </p:grpSpPr>
      <p:sp>
        <p:nvSpPr>
          <p:cNvPr id="2" name="Shape 0"/>
          <p:cNvSpPr/>
          <p:nvPr/>
        </p:nvSpPr>
        <p:spPr>
          <a:xfrm>
            <a:off x="323850" y="323850"/>
            <a:ext cx="8877300" cy="12820650"/>
          </a:xfrm>
          <a:prstGeom prst="rect">
            <a:avLst/>
          </a:prstGeom>
          <a:ln w="7620">
            <a:solidFill>
              <a:srgbClr val="CBA65A"/>
            </a:solidFill>
            <a:prstDash val="solid"/>
          </a:ln>
        </p:spPr>
      </p:sp>
      <p:sp>
        <p:nvSpPr>
          <p:cNvPr id="3" name="Shape 1"/>
          <p:cNvSpPr/>
          <p:nvPr/>
        </p:nvSpPr>
        <p:spPr>
          <a:xfrm>
            <a:off x="857250" y="853440"/>
            <a:ext cx="7810500" cy="9525"/>
          </a:xfrm>
          <a:prstGeom prst="rect">
            <a:avLst/>
          </a:prstGeom>
          <a:solidFill>
            <a:srgbClr val="D8CBA0"/>
          </a:solidFill>
          <a:ln/>
        </p:spPr>
      </p:sp>
      <p:sp>
        <p:nvSpPr>
          <p:cNvPr id="4" name="Text 2"/>
          <p:cNvSpPr/>
          <p:nvPr/>
        </p:nvSpPr>
        <p:spPr>
          <a:xfrm>
            <a:off x="857250" y="609600"/>
            <a:ext cx="2656177" cy="167640"/>
          </a:xfrm>
          <a:prstGeom prst="rect">
            <a:avLst/>
          </a:prstGeom>
          <a:noFill/>
          <a:ln/>
        </p:spPr>
        <p:txBody>
          <a:bodyPr wrap="square" lIns="25400" tIns="25400" rIns="25400" bIns="25400" rtlCol="0" anchor="t">
            <a:normAutofit/>
          </a:bodyPr>
          <a:lstStyle/>
          <a:p>
            <a:pPr marL="0" indent="0" algn="l">
              <a:buNone/>
            </a:pPr>
            <a:r>
              <a:rPr lang="en-US" sz="825" b="1" kern="0" spc="116" dirty="0">
                <a:solidFill>
                  <a:srgbClr val="8A8270"/>
                </a:solidFill>
                <a:latin typeface="Overpass" pitchFamily="34" charset="0"/>
                <a:ea typeface="Overpass" pitchFamily="34" charset="-122"/>
                <a:cs typeface="Overpass" pitchFamily="34" charset="-120"/>
              </a:rPr>
              <a:t>POLITYKA PRYWATNOŚCI HUMAN CORE</a:t>
            </a:r>
            <a:endParaRPr lang="en-US" sz="825" dirty="0"/>
          </a:p>
        </p:txBody>
      </p:sp>
      <p:sp>
        <p:nvSpPr>
          <p:cNvPr id="5" name="Text 3"/>
          <p:cNvSpPr/>
          <p:nvPr/>
        </p:nvSpPr>
        <p:spPr>
          <a:xfrm>
            <a:off x="8337232" y="609600"/>
            <a:ext cx="406718"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14–16</a:t>
            </a:r>
            <a:endParaRPr lang="en-US" sz="825" dirty="0"/>
          </a:p>
        </p:txBody>
      </p:sp>
      <p:sp>
        <p:nvSpPr>
          <p:cNvPr id="6" name="Text 4"/>
          <p:cNvSpPr/>
          <p:nvPr/>
        </p:nvSpPr>
        <p:spPr>
          <a:xfrm>
            <a:off x="857250" y="937260"/>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Administrator nie podejmuje wobec użytkowników decyzji wywołujących skutki prawne lub podobnie istotne skutki wyłącznie w oparciu o zautomatyzowane przetwarzanie danych, w tym profilowanie.</a:t>
            </a:r>
            <a:endParaRPr lang="en-US" sz="938" dirty="0"/>
          </a:p>
        </p:txBody>
      </p:sp>
      <p:sp>
        <p:nvSpPr>
          <p:cNvPr id="7" name="Text 5"/>
          <p:cNvSpPr/>
          <p:nvPr/>
        </p:nvSpPr>
        <p:spPr>
          <a:xfrm>
            <a:off x="857250" y="1389698"/>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Jeżeli w przyszłości zostaną wdrożone narzędzia reklamowe wykorzystujące cookies marketingowe, mogą one umożliwiać podstawowe profilowanie reklamowe przez dostawców zewnętrznych. Takie działania będą prowadzone wyłącznie po uzyskaniu wymaganej zgody użytkownika.</a:t>
            </a:r>
            <a:endParaRPr lang="en-US" sz="938" dirty="0"/>
          </a:p>
        </p:txBody>
      </p:sp>
      <p:sp>
        <p:nvSpPr>
          <p:cNvPr id="8" name="Text 6"/>
          <p:cNvSpPr/>
          <p:nvPr/>
        </p:nvSpPr>
        <p:spPr>
          <a:xfrm>
            <a:off x="857250" y="1956435"/>
            <a:ext cx="265867" cy="266700"/>
          </a:xfrm>
          <a:prstGeom prst="rect">
            <a:avLst/>
          </a:prstGeom>
          <a:noFill/>
          <a:ln/>
        </p:spPr>
        <p:txBody>
          <a:bodyPr wrap="square" lIns="25400" tIns="25400" rIns="25400" bIns="25400" rtlCol="0" anchor="t">
            <a:normAutofit/>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14.</a:t>
            </a:r>
            <a:endParaRPr lang="en-US" sz="1500" dirty="0"/>
          </a:p>
        </p:txBody>
      </p:sp>
      <p:sp>
        <p:nvSpPr>
          <p:cNvPr id="9" name="Text 7"/>
          <p:cNvSpPr/>
          <p:nvPr/>
        </p:nvSpPr>
        <p:spPr>
          <a:xfrm>
            <a:off x="1142167" y="1956435"/>
            <a:ext cx="3067524"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Bezpieczeństwo danych</a:t>
            </a:r>
            <a:endParaRPr lang="en-US" sz="1500" dirty="0"/>
          </a:p>
        </p:txBody>
      </p:sp>
      <p:sp>
        <p:nvSpPr>
          <p:cNvPr id="10" name="Text 8"/>
          <p:cNvSpPr/>
          <p:nvPr/>
        </p:nvSpPr>
        <p:spPr>
          <a:xfrm>
            <a:off x="857250" y="2261235"/>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Administrator stosuje odpowiednie środki techniczne i organizacyjne, aby chronić dane osobowe przed ich utratą, zniszczeniem, nieuprawnionym dostępem, ujawnieniem, zmianą lub wykorzystaniem niezgodnym z prawem.</a:t>
            </a:r>
            <a:endParaRPr lang="en-US" sz="938" dirty="0"/>
          </a:p>
        </p:txBody>
      </p:sp>
      <p:sp>
        <p:nvSpPr>
          <p:cNvPr id="11" name="Text 9"/>
          <p:cNvSpPr/>
          <p:nvPr/>
        </p:nvSpPr>
        <p:spPr>
          <a:xfrm>
            <a:off x="857250" y="2713672"/>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W szczególności Administrator ogranicza dostęp do danych osobom upoważnionym, korzysta z zabezpieczeń technicznych strony i poczty elektronicznej oraz współpracuje z dostawcami usług, którzy zapewniają odpowiedni poziom ochrony danych.</a:t>
            </a:r>
            <a:endParaRPr lang="en-US" sz="938" dirty="0"/>
          </a:p>
        </p:txBody>
      </p:sp>
      <p:sp>
        <p:nvSpPr>
          <p:cNvPr id="12" name="Shape 10"/>
          <p:cNvSpPr/>
          <p:nvPr/>
        </p:nvSpPr>
        <p:spPr>
          <a:xfrm>
            <a:off x="857250" y="3166110"/>
            <a:ext cx="7810500" cy="710803"/>
          </a:xfrm>
          <a:prstGeom prst="rect">
            <a:avLst/>
          </a:prstGeom>
          <a:solidFill>
            <a:srgbClr val="FDFBF4"/>
          </a:solidFill>
          <a:ln/>
        </p:spPr>
      </p:sp>
      <p:sp>
        <p:nvSpPr>
          <p:cNvPr id="13" name="Shape 11"/>
          <p:cNvSpPr/>
          <p:nvPr/>
        </p:nvSpPr>
        <p:spPr>
          <a:xfrm>
            <a:off x="857250" y="3869293"/>
            <a:ext cx="7810500" cy="9525"/>
          </a:xfrm>
          <a:prstGeom prst="rect">
            <a:avLst/>
          </a:prstGeom>
          <a:solidFill>
            <a:srgbClr val="E4D9B8"/>
          </a:solidFill>
          <a:ln/>
        </p:spPr>
      </p:sp>
      <p:sp>
        <p:nvSpPr>
          <p:cNvPr id="14" name="Shape 12"/>
          <p:cNvSpPr/>
          <p:nvPr/>
        </p:nvSpPr>
        <p:spPr>
          <a:xfrm>
            <a:off x="857250" y="3166110"/>
            <a:ext cx="7810500" cy="9525"/>
          </a:xfrm>
          <a:prstGeom prst="rect">
            <a:avLst/>
          </a:prstGeom>
          <a:solidFill>
            <a:srgbClr val="E4D9B8"/>
          </a:solidFill>
          <a:ln/>
        </p:spPr>
      </p:sp>
      <p:sp>
        <p:nvSpPr>
          <p:cNvPr id="15" name="Shape 13"/>
          <p:cNvSpPr/>
          <p:nvPr/>
        </p:nvSpPr>
        <p:spPr>
          <a:xfrm>
            <a:off x="857250" y="3166110"/>
            <a:ext cx="38100" cy="710803"/>
          </a:xfrm>
          <a:prstGeom prst="rect">
            <a:avLst/>
          </a:prstGeom>
          <a:solidFill>
            <a:srgbClr val="CBA65A"/>
          </a:solidFill>
          <a:ln/>
        </p:spPr>
      </p:sp>
      <p:sp>
        <p:nvSpPr>
          <p:cNvPr id="16" name="Shape 14"/>
          <p:cNvSpPr/>
          <p:nvPr/>
        </p:nvSpPr>
        <p:spPr>
          <a:xfrm>
            <a:off x="8660130" y="3166110"/>
            <a:ext cx="9525" cy="710803"/>
          </a:xfrm>
          <a:prstGeom prst="rect">
            <a:avLst/>
          </a:prstGeom>
          <a:solidFill>
            <a:srgbClr val="E4D9B8"/>
          </a:solidFill>
          <a:ln/>
        </p:spPr>
      </p:sp>
      <p:sp>
        <p:nvSpPr>
          <p:cNvPr id="17" name="Text 15"/>
          <p:cNvSpPr/>
          <p:nvPr/>
        </p:nvSpPr>
        <p:spPr>
          <a:xfrm>
            <a:off x="1038225" y="3278505"/>
            <a:ext cx="8226933" cy="152400"/>
          </a:xfrm>
          <a:prstGeom prst="rect">
            <a:avLst/>
          </a:prstGeom>
          <a:noFill/>
          <a:ln/>
        </p:spPr>
        <p:txBody>
          <a:bodyPr wrap="square" lIns="25400" tIns="25400" rIns="25400" bIns="25400" rtlCol="0" anchor="t">
            <a:normAutofit/>
          </a:bodyPr>
          <a:lstStyle/>
          <a:p>
            <a:pPr marL="0" indent="0" algn="l">
              <a:buNone/>
            </a:pPr>
            <a:r>
              <a:rPr lang="en-US" sz="713" b="1" kern="0" spc="71" dirty="0">
                <a:solidFill>
                  <a:srgbClr val="C15C43"/>
                </a:solidFill>
                <a:latin typeface="Overpass" pitchFamily="34" charset="0"/>
                <a:ea typeface="Overpass" pitchFamily="34" charset="-122"/>
                <a:cs typeface="Overpass" pitchFamily="34" charset="-120"/>
              </a:rPr>
              <a:t>BEZPIECZEŃSTWO PO STRONIE UŻYTKOWNIKA</a:t>
            </a:r>
            <a:endParaRPr lang="en-US" sz="713" dirty="0"/>
          </a:p>
        </p:txBody>
      </p:sp>
      <p:sp>
        <p:nvSpPr>
          <p:cNvPr id="18" name="Text 16"/>
          <p:cNvSpPr/>
          <p:nvPr/>
        </p:nvSpPr>
        <p:spPr>
          <a:xfrm>
            <a:off x="1038225" y="3440430"/>
            <a:ext cx="7703401" cy="362188"/>
          </a:xfrm>
          <a:prstGeom prst="rect">
            <a:avLst/>
          </a:prstGeom>
          <a:noFill/>
          <a:ln/>
        </p:spPr>
        <p:txBody>
          <a:bodyPr wrap="square" lIns="25400" tIns="25400" rIns="25400" bIns="25400" rtlCol="0" anchor="t">
            <a:normAutofit/>
          </a:bodyPr>
          <a:lstStyle/>
          <a:p>
            <a:pPr marL="0" indent="0" algn="l">
              <a:lnSpc>
                <a:spcPct val="111974"/>
              </a:lnSpc>
              <a:buNone/>
            </a:pPr>
            <a:r>
              <a:rPr lang="en-US" sz="863" dirty="0">
                <a:solidFill>
                  <a:srgbClr val="3A3F4D"/>
                </a:solidFill>
                <a:latin typeface="Overpass" pitchFamily="34" charset="0"/>
                <a:ea typeface="Overpass" pitchFamily="34" charset="-122"/>
                <a:cs typeface="Overpass" pitchFamily="34" charset="-120"/>
              </a:rPr>
              <a:t>Użytkownik powinien dbać o bezpieczeństwo swojej skrzynki e-mail, urządzeń oraz danych dostępowych. Nie należy przekazywać osobom trzecim linków do zakupionych Produktów cyfrowych.</a:t>
            </a:r>
            <a:endParaRPr lang="en-US" sz="863" dirty="0"/>
          </a:p>
        </p:txBody>
      </p:sp>
      <p:sp>
        <p:nvSpPr>
          <p:cNvPr id="19" name="Text 17"/>
          <p:cNvSpPr/>
          <p:nvPr/>
        </p:nvSpPr>
        <p:spPr>
          <a:xfrm>
            <a:off x="857250" y="4067413"/>
            <a:ext cx="333195"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15.</a:t>
            </a:r>
            <a:endParaRPr lang="en-US" sz="1500" dirty="0"/>
          </a:p>
        </p:txBody>
      </p:sp>
      <p:sp>
        <p:nvSpPr>
          <p:cNvPr id="20" name="Text 18"/>
          <p:cNvSpPr/>
          <p:nvPr/>
        </p:nvSpPr>
        <p:spPr>
          <a:xfrm>
            <a:off x="1133237" y="4067413"/>
            <a:ext cx="4094371"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Cookies i podobne technologie</a:t>
            </a:r>
            <a:endParaRPr lang="en-US" sz="1500" dirty="0"/>
          </a:p>
        </p:txBody>
      </p:sp>
      <p:sp>
        <p:nvSpPr>
          <p:cNvPr id="21" name="Text 19"/>
          <p:cNvSpPr/>
          <p:nvPr/>
        </p:nvSpPr>
        <p:spPr>
          <a:xfrm>
            <a:off x="857250" y="4372213"/>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Strona może korzystać z plików cookies oraz podobnych technologii, aby:</a:t>
            </a:r>
            <a:endParaRPr lang="en-US" sz="938" dirty="0"/>
          </a:p>
        </p:txBody>
      </p:sp>
      <p:sp>
        <p:nvSpPr>
          <p:cNvPr id="22" name="Shape 20"/>
          <p:cNvSpPr/>
          <p:nvPr/>
        </p:nvSpPr>
        <p:spPr>
          <a:xfrm>
            <a:off x="857250" y="4684157"/>
            <a:ext cx="47625" cy="47625"/>
          </a:xfrm>
          <a:prstGeom prst="ellipse">
            <a:avLst/>
          </a:prstGeom>
          <a:solidFill>
            <a:srgbClr val="C15C43"/>
          </a:solidFill>
          <a:ln/>
        </p:spPr>
      </p:sp>
      <p:sp>
        <p:nvSpPr>
          <p:cNvPr id="23" name="Text 21"/>
          <p:cNvSpPr/>
          <p:nvPr/>
        </p:nvSpPr>
        <p:spPr>
          <a:xfrm>
            <a:off x="990600" y="4617482"/>
            <a:ext cx="3046464"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zapewnić prawidłowe funkcjonowanie strony i koszyka;</a:t>
            </a:r>
            <a:endParaRPr lang="en-US" sz="900" dirty="0"/>
          </a:p>
        </p:txBody>
      </p:sp>
      <p:sp>
        <p:nvSpPr>
          <p:cNvPr id="24" name="Shape 22"/>
          <p:cNvSpPr/>
          <p:nvPr/>
        </p:nvSpPr>
        <p:spPr>
          <a:xfrm>
            <a:off x="857250" y="4907042"/>
            <a:ext cx="47625" cy="47625"/>
          </a:xfrm>
          <a:prstGeom prst="ellipse">
            <a:avLst/>
          </a:prstGeom>
          <a:solidFill>
            <a:srgbClr val="C15C43"/>
          </a:solidFill>
          <a:ln/>
        </p:spPr>
      </p:sp>
      <p:sp>
        <p:nvSpPr>
          <p:cNvPr id="25" name="Text 23"/>
          <p:cNvSpPr/>
          <p:nvPr/>
        </p:nvSpPr>
        <p:spPr>
          <a:xfrm>
            <a:off x="990600" y="4840367"/>
            <a:ext cx="2082665"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zapamiętać preferencje użytkownika;</a:t>
            </a:r>
            <a:endParaRPr lang="en-US" sz="900" dirty="0"/>
          </a:p>
        </p:txBody>
      </p:sp>
      <p:sp>
        <p:nvSpPr>
          <p:cNvPr id="26" name="Shape 24"/>
          <p:cNvSpPr/>
          <p:nvPr/>
        </p:nvSpPr>
        <p:spPr>
          <a:xfrm>
            <a:off x="857250" y="5129927"/>
            <a:ext cx="47625" cy="47625"/>
          </a:xfrm>
          <a:prstGeom prst="ellipse">
            <a:avLst/>
          </a:prstGeom>
          <a:solidFill>
            <a:srgbClr val="C15C43"/>
          </a:solidFill>
          <a:ln/>
        </p:spPr>
      </p:sp>
      <p:sp>
        <p:nvSpPr>
          <p:cNvPr id="27" name="Text 25"/>
          <p:cNvSpPr/>
          <p:nvPr/>
        </p:nvSpPr>
        <p:spPr>
          <a:xfrm>
            <a:off x="990600" y="5063252"/>
            <a:ext cx="1905726"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zwiększać bezpieczeństwo strony;</a:t>
            </a:r>
            <a:endParaRPr lang="en-US" sz="900" dirty="0"/>
          </a:p>
        </p:txBody>
      </p:sp>
      <p:sp>
        <p:nvSpPr>
          <p:cNvPr id="28" name="Shape 26"/>
          <p:cNvSpPr/>
          <p:nvPr/>
        </p:nvSpPr>
        <p:spPr>
          <a:xfrm>
            <a:off x="857250" y="5352812"/>
            <a:ext cx="47625" cy="47625"/>
          </a:xfrm>
          <a:prstGeom prst="ellipse">
            <a:avLst/>
          </a:prstGeom>
          <a:solidFill>
            <a:srgbClr val="C15C43"/>
          </a:solidFill>
          <a:ln/>
        </p:spPr>
      </p:sp>
      <p:sp>
        <p:nvSpPr>
          <p:cNvPr id="29" name="Text 27"/>
          <p:cNvSpPr/>
          <p:nvPr/>
        </p:nvSpPr>
        <p:spPr>
          <a:xfrm>
            <a:off x="990600" y="5286137"/>
            <a:ext cx="2867561"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tworzyć statystyki dotyczące korzystania ze strony;</a:t>
            </a:r>
            <a:endParaRPr lang="en-US" sz="900" dirty="0"/>
          </a:p>
        </p:txBody>
      </p:sp>
      <p:sp>
        <p:nvSpPr>
          <p:cNvPr id="30" name="Shape 28"/>
          <p:cNvSpPr/>
          <p:nvPr/>
        </p:nvSpPr>
        <p:spPr>
          <a:xfrm>
            <a:off x="857250" y="5575697"/>
            <a:ext cx="47625" cy="47625"/>
          </a:xfrm>
          <a:prstGeom prst="ellipse">
            <a:avLst/>
          </a:prstGeom>
          <a:solidFill>
            <a:srgbClr val="C15C43"/>
          </a:solidFill>
          <a:ln/>
        </p:spPr>
      </p:sp>
      <p:sp>
        <p:nvSpPr>
          <p:cNvPr id="31" name="Text 29"/>
          <p:cNvSpPr/>
          <p:nvPr/>
        </p:nvSpPr>
        <p:spPr>
          <a:xfrm>
            <a:off x="990600" y="5509022"/>
            <a:ext cx="3986820" cy="203835"/>
          </a:xfrm>
          <a:prstGeom prst="rect">
            <a:avLst/>
          </a:prstGeom>
          <a:noFill/>
          <a:ln/>
        </p:spPr>
        <p:txBody>
          <a:bodyPr wrap="square" lIns="25400" tIns="25400" rIns="25400" bIns="25400" rtlCol="0" anchor="t">
            <a:normAutofit/>
          </a:bodyPr>
          <a:lstStyle/>
          <a:p>
            <a:pPr marL="0" indent="0" algn="l">
              <a:lnSpc>
                <a:spcPct val="114474"/>
              </a:lnSpc>
              <a:buNone/>
            </a:pPr>
            <a:r>
              <a:rPr lang="en-US" sz="900" dirty="0">
                <a:solidFill>
                  <a:srgbClr val="3A3F4D"/>
                </a:solidFill>
                <a:latin typeface="Overpass" pitchFamily="34" charset="0"/>
                <a:ea typeface="Overpass" pitchFamily="34" charset="-122"/>
                <a:cs typeface="Overpass" pitchFamily="34" charset="-120"/>
              </a:rPr>
              <a:t>prowadzić działania marketingowe, jeśli użytkownik wyrazi na to zgodę.</a:t>
            </a:r>
            <a:endParaRPr lang="en-US" sz="900" dirty="0"/>
          </a:p>
        </p:txBody>
      </p:sp>
      <p:sp>
        <p:nvSpPr>
          <p:cNvPr id="32" name="Text 30"/>
          <p:cNvSpPr/>
          <p:nvPr/>
        </p:nvSpPr>
        <p:spPr>
          <a:xfrm>
            <a:off x="857250" y="5770007"/>
            <a:ext cx="8044815" cy="414338"/>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Szczegółowe informacje dotyczące plików cookies, ich rodzajów, celu wykorzystania, okresu przechowywania oraz sposobu zarządzania zgodami znajdują się w Polityce cookies dostępnej na stronie Sklepu.</a:t>
            </a:r>
            <a:endParaRPr lang="en-US" sz="938" dirty="0"/>
          </a:p>
        </p:txBody>
      </p:sp>
      <p:sp>
        <p:nvSpPr>
          <p:cNvPr id="33" name="Text 31"/>
          <p:cNvSpPr/>
          <p:nvPr/>
        </p:nvSpPr>
        <p:spPr>
          <a:xfrm>
            <a:off x="857250" y="6222445"/>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Użytkownik może zmienić swoje preferencje dotyczące cookies poprzez baner zgód cookies albo ustawienia swojej przeglądarki.</a:t>
            </a:r>
            <a:endParaRPr lang="en-US" sz="938" dirty="0"/>
          </a:p>
        </p:txBody>
      </p:sp>
      <p:sp>
        <p:nvSpPr>
          <p:cNvPr id="34" name="Text 32"/>
          <p:cNvSpPr/>
          <p:nvPr/>
        </p:nvSpPr>
        <p:spPr>
          <a:xfrm>
            <a:off x="857250" y="6601063"/>
            <a:ext cx="476969"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C15C43"/>
                </a:solidFill>
                <a:latin typeface="Cormorant Garamond" pitchFamily="34" charset="0"/>
                <a:ea typeface="Cormorant Garamond" pitchFamily="34" charset="-122"/>
                <a:cs typeface="Cormorant Garamond" pitchFamily="34" charset="-120"/>
              </a:rPr>
              <a:t>16.</a:t>
            </a:r>
            <a:endParaRPr lang="en-US" sz="1500" dirty="0"/>
          </a:p>
        </p:txBody>
      </p:sp>
      <p:sp>
        <p:nvSpPr>
          <p:cNvPr id="35" name="Text 33"/>
          <p:cNvSpPr/>
          <p:nvPr/>
        </p:nvSpPr>
        <p:spPr>
          <a:xfrm>
            <a:off x="1143951" y="6601063"/>
            <a:ext cx="4211837" cy="266700"/>
          </a:xfrm>
          <a:prstGeom prst="rect">
            <a:avLst/>
          </a:prstGeom>
          <a:noFill/>
          <a:ln/>
        </p:spPr>
        <p:txBody>
          <a:bodyPr wrap="square" lIns="25400" tIns="25400" rIns="25400" bIns="25400" rtlCol="0" anchor="t">
            <a:normAutofit lnSpcReduction="10000"/>
          </a:bodyPr>
          <a:lstStyle/>
          <a:p>
            <a:pPr marL="0" indent="0" algn="l">
              <a:buNone/>
            </a:pPr>
            <a:r>
              <a:rPr lang="en-US" sz="1500" b="1" dirty="0">
                <a:solidFill>
                  <a:srgbClr val="1B2A4A"/>
                </a:solidFill>
                <a:latin typeface="Cormorant Garamond" pitchFamily="34" charset="0"/>
                <a:ea typeface="Cormorant Garamond" pitchFamily="34" charset="-122"/>
                <a:cs typeface="Cormorant Garamond" pitchFamily="34" charset="-120"/>
              </a:rPr>
              <a:t>Zmiany polityki prywatności</a:t>
            </a:r>
            <a:endParaRPr lang="en-US" sz="1500" dirty="0"/>
          </a:p>
        </p:txBody>
      </p:sp>
      <p:sp>
        <p:nvSpPr>
          <p:cNvPr id="36" name="Text 34"/>
          <p:cNvSpPr/>
          <p:nvPr/>
        </p:nvSpPr>
        <p:spPr>
          <a:xfrm>
            <a:off x="857250" y="6905863"/>
            <a:ext cx="8044815" cy="602456"/>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Administrator może aktualizować niniejszą Politykę prywatności, w szczególności w razie zmiany przepisów prawa, sposobu działania Sklepu, wdrożenia nowego systemu płatności, narzędzia analitycznego, systemu newsletterowego albo innych zmian wpływających na sposób przetwarzania danych.</a:t>
            </a:r>
            <a:endParaRPr lang="en-US" sz="938" dirty="0"/>
          </a:p>
        </p:txBody>
      </p:sp>
      <p:sp>
        <p:nvSpPr>
          <p:cNvPr id="37" name="Text 35"/>
          <p:cNvSpPr/>
          <p:nvPr/>
        </p:nvSpPr>
        <p:spPr>
          <a:xfrm>
            <a:off x="857250" y="7546420"/>
            <a:ext cx="8591550" cy="226219"/>
          </a:xfrm>
          <a:prstGeom prst="rect">
            <a:avLst/>
          </a:prstGeom>
          <a:noFill/>
          <a:ln/>
        </p:spPr>
        <p:txBody>
          <a:bodyPr wrap="square" lIns="25400" tIns="25400" rIns="25400" bIns="25400" rtlCol="0" anchor="t">
            <a:normAutofit/>
          </a:bodyPr>
          <a:lstStyle/>
          <a:p>
            <a:pPr marL="0" indent="0" algn="l">
              <a:lnSpc>
                <a:spcPct val="123438"/>
              </a:lnSpc>
              <a:buNone/>
            </a:pPr>
            <a:r>
              <a:rPr lang="en-US" sz="938" dirty="0">
                <a:solidFill>
                  <a:srgbClr val="3A3F4D"/>
                </a:solidFill>
                <a:latin typeface="Overpass" pitchFamily="34" charset="0"/>
                <a:ea typeface="Overpass" pitchFamily="34" charset="-122"/>
                <a:cs typeface="Overpass" pitchFamily="34" charset="-120"/>
              </a:rPr>
              <a:t>Aktualna wersja Polityki prywatności jest stale dostępna na stronie https://humancore.pl.</a:t>
            </a:r>
            <a:endParaRPr lang="en-US" sz="938" dirty="0"/>
          </a:p>
        </p:txBody>
      </p:sp>
      <p:sp>
        <p:nvSpPr>
          <p:cNvPr id="38" name="Shape 36"/>
          <p:cNvSpPr/>
          <p:nvPr/>
        </p:nvSpPr>
        <p:spPr>
          <a:xfrm>
            <a:off x="857250" y="7810738"/>
            <a:ext cx="7810500" cy="595074"/>
          </a:xfrm>
          <a:prstGeom prst="rect">
            <a:avLst/>
          </a:prstGeom>
          <a:solidFill>
            <a:srgbClr val="1B2A4A"/>
          </a:solidFill>
          <a:ln/>
        </p:spPr>
      </p:sp>
      <p:sp>
        <p:nvSpPr>
          <p:cNvPr id="39" name="Text 37"/>
          <p:cNvSpPr/>
          <p:nvPr/>
        </p:nvSpPr>
        <p:spPr>
          <a:xfrm>
            <a:off x="897065" y="7925038"/>
            <a:ext cx="7730871" cy="404574"/>
          </a:xfrm>
          <a:prstGeom prst="rect">
            <a:avLst/>
          </a:prstGeom>
          <a:noFill/>
          <a:ln/>
        </p:spPr>
        <p:txBody>
          <a:bodyPr wrap="square" lIns="25400" tIns="25400" rIns="25400" bIns="25400" rtlCol="0" anchor="t">
            <a:normAutofit/>
          </a:bodyPr>
          <a:lstStyle/>
          <a:p>
            <a:pPr marL="0" indent="0" algn="ctr">
              <a:lnSpc>
                <a:spcPct val="120250"/>
              </a:lnSpc>
              <a:buNone/>
            </a:pPr>
            <a:r>
              <a:rPr lang="en-US" sz="975" i="1" dirty="0">
                <a:solidFill>
                  <a:srgbClr val="F3ECDA"/>
                </a:solidFill>
                <a:latin typeface="Cormorant Garamond" pitchFamily="34" charset="0"/>
                <a:ea typeface="Cormorant Garamond" pitchFamily="34" charset="-122"/>
                <a:cs typeface="Cormorant Garamond" pitchFamily="34" charset="-120"/>
              </a:rPr>
              <a:t>CENTRUM SZKOLENIOWO ROZWOJOWE HUMAN CORE ANNA PREUSCHOFF | ul. Jana Sobieskiego 40C/22, 43-300 Bielsko-Biała | NIP: 5632032646 | tel. 513 103 848 | annap@humancore.pl</a:t>
            </a:r>
            <a:endParaRPr lang="en-US" sz="975" dirty="0"/>
          </a:p>
        </p:txBody>
      </p:sp>
      <p:sp>
        <p:nvSpPr>
          <p:cNvPr id="40" name="Shape 38"/>
          <p:cNvSpPr/>
          <p:nvPr/>
        </p:nvSpPr>
        <p:spPr>
          <a:xfrm>
            <a:off x="857250" y="12573000"/>
            <a:ext cx="7810500" cy="9525"/>
          </a:xfrm>
          <a:prstGeom prst="rect">
            <a:avLst/>
          </a:prstGeom>
          <a:solidFill>
            <a:srgbClr val="D8CBA0"/>
          </a:solidFill>
          <a:ln/>
        </p:spPr>
      </p:sp>
      <p:sp>
        <p:nvSpPr>
          <p:cNvPr id="41" name="Shape 39"/>
          <p:cNvSpPr/>
          <p:nvPr/>
        </p:nvSpPr>
        <p:spPr>
          <a:xfrm>
            <a:off x="857250" y="12757785"/>
            <a:ext cx="57150" cy="57150"/>
          </a:xfrm>
          <a:prstGeom prst="ellipse">
            <a:avLst/>
          </a:prstGeom>
          <a:solidFill>
            <a:srgbClr val="1B2A4A"/>
          </a:solidFill>
          <a:ln/>
        </p:spPr>
      </p:sp>
      <p:sp>
        <p:nvSpPr>
          <p:cNvPr id="42" name="Shape 40"/>
          <p:cNvSpPr/>
          <p:nvPr/>
        </p:nvSpPr>
        <p:spPr>
          <a:xfrm>
            <a:off x="971550" y="12757785"/>
            <a:ext cx="57150" cy="57150"/>
          </a:xfrm>
          <a:prstGeom prst="ellipse">
            <a:avLst/>
          </a:prstGeom>
          <a:solidFill>
            <a:srgbClr val="C15C43"/>
          </a:solidFill>
          <a:ln/>
        </p:spPr>
      </p:sp>
      <p:sp>
        <p:nvSpPr>
          <p:cNvPr id="43" name="Shape 41"/>
          <p:cNvSpPr/>
          <p:nvPr/>
        </p:nvSpPr>
        <p:spPr>
          <a:xfrm>
            <a:off x="1085850" y="12757785"/>
            <a:ext cx="57150" cy="57150"/>
          </a:xfrm>
          <a:prstGeom prst="ellipse">
            <a:avLst/>
          </a:prstGeom>
          <a:solidFill>
            <a:srgbClr val="6E9574"/>
          </a:solidFill>
          <a:ln/>
        </p:spPr>
      </p:sp>
      <p:sp>
        <p:nvSpPr>
          <p:cNvPr id="44" name="Text 42"/>
          <p:cNvSpPr/>
          <p:nvPr/>
        </p:nvSpPr>
        <p:spPr>
          <a:xfrm>
            <a:off x="4462939" y="12721590"/>
            <a:ext cx="892850"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8A8270"/>
                </a:solidFill>
                <a:latin typeface="Overpass" pitchFamily="34" charset="0"/>
                <a:ea typeface="Overpass" pitchFamily="34" charset="-122"/>
                <a:cs typeface="Overpass" pitchFamily="34" charset="-120"/>
              </a:rPr>
              <a:t>HUMAN CORE</a:t>
            </a:r>
            <a:endParaRPr lang="en-US" sz="825" dirty="0"/>
          </a:p>
        </p:txBody>
      </p:sp>
      <p:sp>
        <p:nvSpPr>
          <p:cNvPr id="45" name="Text 43"/>
          <p:cNvSpPr/>
          <p:nvPr/>
        </p:nvSpPr>
        <p:spPr>
          <a:xfrm>
            <a:off x="8599408" y="12713970"/>
            <a:ext cx="144542" cy="182880"/>
          </a:xfrm>
          <a:prstGeom prst="rect">
            <a:avLst/>
          </a:prstGeom>
          <a:noFill/>
          <a:ln/>
        </p:spPr>
        <p:txBody>
          <a:bodyPr wrap="square" lIns="25400" tIns="25400" rIns="25400" bIns="25400" rtlCol="0" anchor="t">
            <a:normAutofit/>
          </a:bodyPr>
          <a:lstStyle/>
          <a:p>
            <a:pPr marL="0" indent="0" algn="l">
              <a:buNone/>
            </a:pPr>
            <a:r>
              <a:rPr lang="en-US" sz="900" dirty="0">
                <a:solidFill>
                  <a:srgbClr val="8A8270"/>
                </a:solidFill>
                <a:latin typeface="Overpass" pitchFamily="34" charset="0"/>
                <a:ea typeface="Overpass" pitchFamily="34" charset="-122"/>
                <a:cs typeface="Overpass"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B2A4A"/>
        </a:solidFill>
        <a:effectLst/>
      </p:bgPr>
    </p:bg>
    <p:spTree>
      <p:nvGrpSpPr>
        <p:cNvPr id="1" name=""/>
        <p:cNvGrpSpPr/>
        <p:nvPr/>
      </p:nvGrpSpPr>
      <p:grpSpPr>
        <a:xfrm>
          <a:off x="0" y="0"/>
          <a:ext cx="0" cy="0"/>
          <a:chOff x="0" y="0"/>
          <a:chExt cx="0" cy="0"/>
        </a:xfrm>
      </p:grpSpPr>
      <p:sp>
        <p:nvSpPr>
          <p:cNvPr id="2" name="Shape 0"/>
          <p:cNvSpPr/>
          <p:nvPr/>
        </p:nvSpPr>
        <p:spPr>
          <a:xfrm>
            <a:off x="323850" y="323850"/>
            <a:ext cx="8877300" cy="12820650"/>
          </a:xfrm>
          <a:prstGeom prst="rect">
            <a:avLst/>
          </a:prstGeom>
          <a:ln w="7620">
            <a:solidFill>
              <a:srgbClr val="CBA65A">
                <a:alpha val="50000"/>
              </a:srgbClr>
            </a:solidFill>
            <a:prstDash val="solid"/>
          </a:ln>
        </p:spPr>
      </p:sp>
      <p:sp>
        <p:nvSpPr>
          <p:cNvPr id="3" name="Shape 1"/>
          <p:cNvSpPr/>
          <p:nvPr/>
        </p:nvSpPr>
        <p:spPr>
          <a:xfrm>
            <a:off x="4662488" y="5598795"/>
            <a:ext cx="66675" cy="66675"/>
          </a:xfrm>
          <a:prstGeom prst="ellipse">
            <a:avLst/>
          </a:prstGeom>
          <a:solidFill>
            <a:srgbClr val="C15C43"/>
          </a:solidFill>
          <a:ln/>
        </p:spPr>
      </p:sp>
      <p:sp>
        <p:nvSpPr>
          <p:cNvPr id="4" name="Shape 2"/>
          <p:cNvSpPr/>
          <p:nvPr/>
        </p:nvSpPr>
        <p:spPr>
          <a:xfrm>
            <a:off x="4795838" y="5598795"/>
            <a:ext cx="66675" cy="66675"/>
          </a:xfrm>
          <a:prstGeom prst="ellipse">
            <a:avLst/>
          </a:prstGeom>
          <a:solidFill>
            <a:srgbClr val="6E9574"/>
          </a:solidFill>
          <a:ln/>
        </p:spPr>
      </p:sp>
      <p:sp>
        <p:nvSpPr>
          <p:cNvPr id="5" name="Text 3"/>
          <p:cNvSpPr/>
          <p:nvPr/>
        </p:nvSpPr>
        <p:spPr>
          <a:xfrm>
            <a:off x="3685550" y="5817870"/>
            <a:ext cx="2153781" cy="335280"/>
          </a:xfrm>
          <a:prstGeom prst="rect">
            <a:avLst/>
          </a:prstGeom>
          <a:noFill/>
          <a:ln/>
        </p:spPr>
        <p:txBody>
          <a:bodyPr wrap="square" lIns="25400" tIns="25400" rIns="25400" bIns="25400" rtlCol="0" anchor="t">
            <a:normAutofit/>
          </a:bodyPr>
          <a:lstStyle/>
          <a:p>
            <a:pPr marL="0" indent="0" algn="ctr">
              <a:buNone/>
            </a:pPr>
            <a:r>
              <a:rPr lang="en-US" sz="1950" b="1" kern="0" spc="234" dirty="0">
                <a:solidFill>
                  <a:srgbClr val="F3ECDA"/>
                </a:solidFill>
                <a:latin typeface="Cormorant Garamond" pitchFamily="34" charset="0"/>
                <a:ea typeface="Cormorant Garamond" pitchFamily="34" charset="-122"/>
                <a:cs typeface="Cormorant Garamond" pitchFamily="34" charset="-120"/>
              </a:rPr>
              <a:t>HUMAN CORE</a:t>
            </a:r>
            <a:endParaRPr lang="en-US" sz="1950" dirty="0"/>
          </a:p>
        </p:txBody>
      </p:sp>
      <p:sp>
        <p:nvSpPr>
          <p:cNvPr id="6" name="Shape 4"/>
          <p:cNvSpPr/>
          <p:nvPr/>
        </p:nvSpPr>
        <p:spPr>
          <a:xfrm>
            <a:off x="3762375" y="6248400"/>
            <a:ext cx="2000250" cy="9525"/>
          </a:xfrm>
          <a:prstGeom prst="rect">
            <a:avLst/>
          </a:prstGeom>
          <a:solidFill>
            <a:srgbClr val="CBA65A"/>
          </a:solidFill>
          <a:ln/>
        </p:spPr>
      </p:sp>
      <p:sp>
        <p:nvSpPr>
          <p:cNvPr id="7" name="Text 5"/>
          <p:cNvSpPr/>
          <p:nvPr/>
        </p:nvSpPr>
        <p:spPr>
          <a:xfrm>
            <a:off x="1819275" y="6543675"/>
            <a:ext cx="5886450" cy="653415"/>
          </a:xfrm>
          <a:prstGeom prst="rect">
            <a:avLst/>
          </a:prstGeom>
          <a:noFill/>
          <a:ln/>
        </p:spPr>
        <p:txBody>
          <a:bodyPr wrap="square" lIns="25400" tIns="25400" rIns="25400" bIns="25400" rtlCol="0" anchor="t">
            <a:normAutofit/>
          </a:bodyPr>
          <a:lstStyle/>
          <a:p>
            <a:pPr marL="0" indent="0" algn="ctr">
              <a:lnSpc>
                <a:spcPct val="139224"/>
              </a:lnSpc>
              <a:buNone/>
            </a:pPr>
            <a:r>
              <a:rPr lang="en-US" sz="1425" i="1" dirty="0">
                <a:solidFill>
                  <a:srgbClr val="F3ECDA"/>
                </a:solidFill>
                <a:latin typeface="Cormorant Garamond" pitchFamily="34" charset="0"/>
                <a:ea typeface="Cormorant Garamond" pitchFamily="34" charset="-122"/>
                <a:cs typeface="Cormorant Garamond" pitchFamily="34" charset="-120"/>
              </a:rPr>
              <a:t>Dziękujemy za zapoznanie się z polityką prywatności — dbamy o Twoje dane z takim samym zaangażowaniem, z jakim tworzymy nasze materiały rozwojowe.</a:t>
            </a:r>
            <a:endParaRPr lang="en-US" sz="1425" dirty="0"/>
          </a:p>
        </p:txBody>
      </p:sp>
      <p:sp>
        <p:nvSpPr>
          <p:cNvPr id="8" name="Shape 6"/>
          <p:cNvSpPr/>
          <p:nvPr/>
        </p:nvSpPr>
        <p:spPr>
          <a:xfrm>
            <a:off x="4429125" y="7425690"/>
            <a:ext cx="666750" cy="9525"/>
          </a:xfrm>
          <a:prstGeom prst="rect">
            <a:avLst/>
          </a:prstGeom>
          <a:solidFill>
            <a:srgbClr val="CBA65A"/>
          </a:solidFill>
          <a:ln/>
        </p:spPr>
      </p:sp>
      <p:sp>
        <p:nvSpPr>
          <p:cNvPr id="9" name="Text 7"/>
          <p:cNvSpPr/>
          <p:nvPr/>
        </p:nvSpPr>
        <p:spPr>
          <a:xfrm>
            <a:off x="2477756" y="7701915"/>
            <a:ext cx="4569369" cy="205740"/>
          </a:xfrm>
          <a:prstGeom prst="rect">
            <a:avLst/>
          </a:prstGeom>
          <a:noFill/>
          <a:ln/>
        </p:spPr>
        <p:txBody>
          <a:bodyPr wrap="square" lIns="25400" tIns="25400" rIns="25400" bIns="25400" rtlCol="0" anchor="t">
            <a:normAutofit/>
          </a:bodyPr>
          <a:lstStyle/>
          <a:p>
            <a:pPr marL="0" indent="0" algn="ctr">
              <a:buNone/>
            </a:pPr>
            <a:r>
              <a:rPr lang="en-US" sz="1050" kern="0" spc="84" dirty="0">
                <a:solidFill>
                  <a:srgbClr val="9AA3B5"/>
                </a:solidFill>
                <a:latin typeface="Overpass" pitchFamily="34" charset="0"/>
                <a:ea typeface="Overpass" pitchFamily="34" charset="-122"/>
                <a:cs typeface="Overpass" pitchFamily="34" charset="-120"/>
              </a:rPr>
              <a:t>HUMAN CORE | ANNA PREUSCHOFF | WWW.HUMANCORE.PL</a:t>
            </a:r>
            <a:endParaRPr lang="en-US" sz="1050" dirty="0"/>
          </a:p>
        </p:txBody>
      </p:sp>
      <p:sp>
        <p:nvSpPr>
          <p:cNvPr id="10" name="Shape 8"/>
          <p:cNvSpPr/>
          <p:nvPr/>
        </p:nvSpPr>
        <p:spPr>
          <a:xfrm>
            <a:off x="952500" y="12795885"/>
            <a:ext cx="57150" cy="57150"/>
          </a:xfrm>
          <a:prstGeom prst="ellipse">
            <a:avLst/>
          </a:prstGeom>
          <a:solidFill>
            <a:srgbClr val="C15C43"/>
          </a:solidFill>
          <a:ln/>
        </p:spPr>
      </p:sp>
      <p:sp>
        <p:nvSpPr>
          <p:cNvPr id="11" name="Shape 9"/>
          <p:cNvSpPr/>
          <p:nvPr/>
        </p:nvSpPr>
        <p:spPr>
          <a:xfrm>
            <a:off x="1066800" y="12795885"/>
            <a:ext cx="57150" cy="57150"/>
          </a:xfrm>
          <a:prstGeom prst="ellipse">
            <a:avLst/>
          </a:prstGeom>
          <a:solidFill>
            <a:srgbClr val="6E9574"/>
          </a:solidFill>
          <a:ln/>
        </p:spPr>
      </p:sp>
      <p:sp>
        <p:nvSpPr>
          <p:cNvPr id="12" name="Text 10"/>
          <p:cNvSpPr/>
          <p:nvPr/>
        </p:nvSpPr>
        <p:spPr>
          <a:xfrm>
            <a:off x="4410075" y="12759690"/>
            <a:ext cx="892850" cy="167640"/>
          </a:xfrm>
          <a:prstGeom prst="rect">
            <a:avLst/>
          </a:prstGeom>
          <a:noFill/>
          <a:ln/>
        </p:spPr>
        <p:txBody>
          <a:bodyPr wrap="square" lIns="25400" tIns="25400" rIns="25400" bIns="25400" rtlCol="0" anchor="t">
            <a:normAutofit/>
          </a:bodyPr>
          <a:lstStyle/>
          <a:p>
            <a:pPr marL="0" indent="0" algn="l">
              <a:buNone/>
            </a:pPr>
            <a:r>
              <a:rPr lang="en-US" sz="825" kern="0" spc="116" dirty="0">
                <a:solidFill>
                  <a:srgbClr val="9AA3B5"/>
                </a:solidFill>
                <a:latin typeface="Overpass" pitchFamily="34" charset="0"/>
                <a:ea typeface="Overpass" pitchFamily="34" charset="-122"/>
                <a:cs typeface="Overpass" pitchFamily="34" charset="-120"/>
              </a:rPr>
              <a:t>HUMAN CORE</a:t>
            </a:r>
            <a:endParaRPr lang="en-US" sz="825" dirty="0"/>
          </a:p>
        </p:txBody>
      </p:sp>
      <p:sp>
        <p:nvSpPr>
          <p:cNvPr id="13" name="Text 11"/>
          <p:cNvSpPr/>
          <p:nvPr/>
        </p:nvSpPr>
        <p:spPr>
          <a:xfrm>
            <a:off x="8512731" y="12752070"/>
            <a:ext cx="135969" cy="182880"/>
          </a:xfrm>
          <a:prstGeom prst="rect">
            <a:avLst/>
          </a:prstGeom>
          <a:noFill/>
          <a:ln/>
        </p:spPr>
        <p:txBody>
          <a:bodyPr wrap="square" lIns="25400" tIns="25400" rIns="25400" bIns="25400" rtlCol="0" anchor="t">
            <a:normAutofit/>
          </a:bodyPr>
          <a:lstStyle/>
          <a:p>
            <a:pPr marL="0" indent="0" algn="l">
              <a:buNone/>
            </a:pPr>
            <a:r>
              <a:rPr lang="en-US" sz="900" dirty="0">
                <a:solidFill>
                  <a:srgbClr val="9AA3B5"/>
                </a:solidFill>
                <a:latin typeface="Overpass" pitchFamily="34" charset="0"/>
                <a:ea typeface="Overpass" pitchFamily="34" charset="-122"/>
                <a:cs typeface="Overpass" pitchFamily="34" charset="-120"/>
              </a:rPr>
              <a:t>7</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2012</Words>
  <Application>Microsoft Office PowerPoint</Application>
  <PresentationFormat>Niestandardowy</PresentationFormat>
  <Paragraphs>219</Paragraphs>
  <Slides>7</Slides>
  <Notes>7</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7</vt:i4>
      </vt:variant>
    </vt:vector>
  </HeadingPairs>
  <TitlesOfParts>
    <vt:vector size="11" baseType="lpstr">
      <vt:lpstr>Arial</vt:lpstr>
      <vt:lpstr>Cormorant Garamond</vt:lpstr>
      <vt:lpstr>Overpass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Anna Preuschoff</cp:lastModifiedBy>
  <cp:revision>3</cp:revision>
  <dcterms:created xsi:type="dcterms:W3CDTF">2026-07-13T01:07:41Z</dcterms:created>
  <dcterms:modified xsi:type="dcterms:W3CDTF">2026-08-17T12:13:49Z</dcterms:modified>
</cp:coreProperties>
</file>